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87" r:id="rId2"/>
    <p:sldId id="283" r:id="rId3"/>
    <p:sldId id="257" r:id="rId4"/>
    <p:sldId id="288" r:id="rId5"/>
    <p:sldId id="258" r:id="rId6"/>
    <p:sldId id="284" r:id="rId7"/>
    <p:sldId id="280" r:id="rId8"/>
    <p:sldId id="281" r:id="rId9"/>
    <p:sldId id="285" r:id="rId10"/>
    <p:sldId id="268" r:id="rId11"/>
    <p:sldId id="282" r:id="rId12"/>
    <p:sldId id="277" r:id="rId13"/>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24B5"/>
    <a:srgbClr val="F6BB00"/>
    <a:srgbClr val="A9DA74"/>
    <a:srgbClr val="EBF6F9"/>
    <a:srgbClr val="FBD6B7"/>
    <a:srgbClr val="00DA63"/>
    <a:srgbClr val="0DFF7A"/>
    <a:srgbClr val="BEE395"/>
    <a:srgbClr val="00863D"/>
    <a:srgbClr val="009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1506" y="-51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5/3/2021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cho hs chọn</a:t>
            </a:r>
            <a:r>
              <a:rPr lang="en-US" baseline="0" smtClean="0"/>
              <a:t> từ. HS chọn vào từ nào thì GV nhấp vào từ đó. Nhấp đúng từ “…” thì nó sẽ di chuyển về chỗ trống. Sau đó enter là câu mẫu viết vở sẽ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a:t>
            </a:fld>
            <a:endParaRPr lang="en-US"/>
          </a:p>
        </p:txBody>
      </p:sp>
    </p:spTree>
    <p:extLst>
      <p:ext uri="{BB962C8B-B14F-4D97-AF65-F5344CB8AC3E}">
        <p14:creationId xmlns:p14="http://schemas.microsoft.com/office/powerpoint/2010/main" val="1393637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chủ</a:t>
            </a:r>
            <a:r>
              <a:rPr lang="en-US" baseline="0" smtClean="0"/>
              <a:t> động HD HS nắm quy tắc chính tả cơ bản.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2617205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nên</a:t>
            </a:r>
            <a:r>
              <a:rPr lang="en-US" baseline="0" smtClean="0"/>
              <a:t> chuẩn bị cho HS chơi một số trò chơi dân gian sau buổi học này</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4212164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tổ</a:t>
            </a:r>
            <a:r>
              <a:rPr lang="en-US" baseline="0" smtClean="0"/>
              <a:t> chức cho hs làm việc nhóm, vẽ sơ đồ tư duy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450589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5/3/2021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5/3/2021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5/3/2021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5/3/2021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5/3/2021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5/3/2021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5/3/2021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5/3/2021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5/3/2021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5/3/2021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5/3/2021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5/3/2021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hyperlink" Target="https://www.facebook.com/groups/443096903751589"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rotWithShape="1">
          <a:blip r:embed="rId2">
            <a:extLst>
              <a:ext uri="{28A0092B-C50C-407E-A947-70E740481C1C}">
                <a14:useLocalDpi xmlns:a14="http://schemas.microsoft.com/office/drawing/2010/main" val="0"/>
              </a:ext>
            </a:extLst>
          </a:blip>
          <a:srcRect r="25600" b="32444"/>
          <a:stretch/>
        </p:blipFill>
        <p:spPr>
          <a:xfrm>
            <a:off x="0" y="0"/>
            <a:ext cx="6803136" cy="3474720"/>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37200" t="4741"/>
          <a:stretch/>
        </p:blipFill>
        <p:spPr>
          <a:xfrm>
            <a:off x="3140944" y="243840"/>
            <a:ext cx="5742432" cy="4899660"/>
          </a:xfrm>
          <a:prstGeom prst="rect">
            <a:avLst/>
          </a:prstGeom>
        </p:spPr>
      </p:pic>
      <p:pic>
        <p:nvPicPr>
          <p:cNvPr id="6" name="图片 3"/>
          <p:cNvPicPr>
            <a:picLocks noChangeAspect="1"/>
          </p:cNvPicPr>
          <p:nvPr/>
        </p:nvPicPr>
        <p:blipFill rotWithShape="1">
          <a:blip r:embed="rId4">
            <a:extLst>
              <a:ext uri="{28A0092B-C50C-407E-A947-70E740481C1C}">
                <a14:useLocalDpi xmlns:a14="http://schemas.microsoft.com/office/drawing/2010/main" val="0"/>
              </a:ext>
            </a:extLst>
          </a:blip>
          <a:srcRect l="4267" t="5452" r="53867" b="6845"/>
          <a:stretch/>
        </p:blipFill>
        <p:spPr>
          <a:xfrm>
            <a:off x="251520" y="771550"/>
            <a:ext cx="3828288" cy="4511040"/>
          </a:xfrm>
          <a:prstGeom prst="rect">
            <a:avLst/>
          </a:prstGeom>
        </p:spPr>
      </p:pic>
      <p:pic>
        <p:nvPicPr>
          <p:cNvPr id="7" name="图片 5"/>
          <p:cNvPicPr>
            <a:picLocks noChangeAspect="1"/>
          </p:cNvPicPr>
          <p:nvPr/>
        </p:nvPicPr>
        <p:blipFill rotWithShape="1">
          <a:blip r:embed="rId5">
            <a:extLst>
              <a:ext uri="{28A0092B-C50C-407E-A947-70E740481C1C}">
                <a14:useLocalDpi xmlns:a14="http://schemas.microsoft.com/office/drawing/2010/main" val="0"/>
              </a:ext>
            </a:extLst>
          </a:blip>
          <a:srcRect l="60800" t="2371" b="22251"/>
          <a:stretch/>
        </p:blipFill>
        <p:spPr>
          <a:xfrm>
            <a:off x="5574360" y="-92546"/>
            <a:ext cx="3584448" cy="3877056"/>
          </a:xfrm>
          <a:prstGeom prst="rect">
            <a:avLst/>
          </a:prstGeom>
        </p:spPr>
      </p:pic>
      <p:sp>
        <p:nvSpPr>
          <p:cNvPr id="9" name="TextBox 8"/>
          <p:cNvSpPr txBox="1"/>
          <p:nvPr/>
        </p:nvSpPr>
        <p:spPr>
          <a:xfrm>
            <a:off x="1110879" y="1962150"/>
            <a:ext cx="1948953" cy="523220"/>
          </a:xfrm>
          <a:prstGeom prst="rect">
            <a:avLst/>
          </a:prstGeom>
          <a:noFill/>
        </p:spPr>
        <p:txBody>
          <a:bodyPr wrap="square" rtlCol="0">
            <a:spAutoFit/>
          </a:bodyPr>
          <a:lstStyle/>
          <a:p>
            <a:pPr algn="dist"/>
            <a:r>
              <a:rPr lang="en-US" altLang="zh-CN" sz="2800" dirty="0" smtClean="0">
                <a:solidFill>
                  <a:schemeClr val="accent3">
                    <a:lumMod val="75000"/>
                  </a:schemeClr>
                </a:solidFill>
                <a:latin typeface="Arial" panose="020B0604020202020204" pitchFamily="34" charset="0"/>
                <a:ea typeface="方正粗圆_GBK" pitchFamily="65" charset="-122"/>
                <a:cs typeface="Arial" panose="020B0604020202020204" pitchFamily="34" charset="0"/>
              </a:rPr>
              <a:t>Khởi động</a:t>
            </a:r>
            <a:endParaRPr lang="zh-CN" altLang="en-US" sz="2800" dirty="0">
              <a:solidFill>
                <a:schemeClr val="accent3">
                  <a:lumMod val="75000"/>
                </a:schemeClr>
              </a:solidFill>
              <a:latin typeface="Arial" panose="020B0604020202020204" pitchFamily="34" charset="0"/>
              <a:ea typeface="方正粗圆_GBK" pitchFamily="65" charset="-122"/>
              <a:cs typeface="Arial" panose="020B0604020202020204" pitchFamily="34" charset="0"/>
            </a:endParaRPr>
          </a:p>
        </p:txBody>
      </p:sp>
    </p:spTree>
    <p:extLst>
      <p:ext uri="{BB962C8B-B14F-4D97-AF65-F5344CB8AC3E}">
        <p14:creationId xmlns:p14="http://schemas.microsoft.com/office/powerpoint/2010/main" val="5448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750"/>
                                        <p:tgtEl>
                                          <p:spTgt spid="6"/>
                                        </p:tgtEl>
                                      </p:cBhvr>
                                    </p:animEffect>
                                  </p:childTnLst>
                                </p:cTn>
                              </p:par>
                              <p:par>
                                <p:cTn id="8" presetID="22" presetClass="entr" presetSubtype="8" fill="hold" nodeType="withEffect">
                                  <p:stCondLst>
                                    <p:cond delay="15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par>
                                <p:cTn id="11" presetID="22" presetClass="entr" presetSubtype="2" fill="hold" nodeType="withEffect">
                                  <p:stCondLst>
                                    <p:cond delay="250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par>
                                <p:cTn id="14" presetID="10" presetClass="entr" presetSubtype="0" fill="hold" nodeType="withEffect">
                                  <p:stCondLst>
                                    <p:cond delay="30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64" ptsTypes="FffFF">
                                      <p:cBhvr>
                                        <p:cTn id="18" dur="1750" spd="-100000" fill="hold"/>
                                        <p:tgtEl>
                                          <p:spTgt spid="7"/>
                                        </p:tgtEl>
                                        <p:attrNameLst>
                                          <p:attrName>ppt_x</p:attrName>
                                          <p:attrName>ppt_y</p:attrName>
                                        </p:attrNameLst>
                                      </p:cBhvr>
                                      <p:rCtr x="9427" y="-14594"/>
                                    </p:animMotion>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lt">
                                    <p:tmPct val="10000"/>
                                  </p:iterate>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9"/>
                                        </p:tgtEl>
                                        <p:attrNameLst>
                                          <p:attrName>ppt_y</p:attrName>
                                        </p:attrNameLst>
                                      </p:cBhvr>
                                      <p:tavLst>
                                        <p:tav tm="0">
                                          <p:val>
                                            <p:strVal val="#ppt_y"/>
                                          </p:val>
                                        </p:tav>
                                        <p:tav tm="100000">
                                          <p:val>
                                            <p:strVal val="#ppt_y"/>
                                          </p:val>
                                        </p:tav>
                                      </p:tavLst>
                                    </p:anim>
                                    <p:anim calcmode="lin" valueType="num">
                                      <p:cBhvr>
                                        <p:cTn id="25"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154289" y="66596"/>
            <a:ext cx="503802" cy="503802"/>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 Rounded MT Bold" pitchFamily="34" charset="0"/>
                <a:cs typeface="Times New Roman" pitchFamily="18" charset="0"/>
              </a:rPr>
              <a:t>9</a:t>
            </a:r>
            <a:endParaRPr lang="en-US" sz="2400" b="1">
              <a:solidFill>
                <a:schemeClr val="bg1"/>
              </a:solidFill>
              <a:latin typeface="Arial Rounded MT Bold" pitchFamily="34" charset="0"/>
              <a:cs typeface="Times New Roman" pitchFamily="18" charset="0"/>
            </a:endParaRPr>
          </a:p>
        </p:txBody>
      </p:sp>
      <p:sp>
        <p:nvSpPr>
          <p:cNvPr id="15" name="TextBox 14"/>
          <p:cNvSpPr txBox="1"/>
          <p:nvPr/>
        </p:nvSpPr>
        <p:spPr>
          <a:xfrm>
            <a:off x="658091" y="114253"/>
            <a:ext cx="7975022" cy="400097"/>
          </a:xfrm>
          <a:prstGeom prst="rect">
            <a:avLst/>
          </a:prstGeom>
          <a:noFill/>
        </p:spPr>
        <p:txBody>
          <a:bodyPr wrap="square" lIns="91428" tIns="45714" rIns="91428" bIns="45714" rtlCol="0">
            <a:spAutoFit/>
          </a:bodyPr>
          <a:lstStyle/>
          <a:p>
            <a:pPr algn="just"/>
            <a:r>
              <a:rPr lang="en-US" sz="2000" b="1" smtClean="0">
                <a:latin typeface="Arial" pitchFamily="34" charset="0"/>
                <a:ea typeface="Arial-Rounded" pitchFamily="34" charset="0"/>
                <a:cs typeface="Arial" pitchFamily="34" charset="0"/>
              </a:rPr>
              <a:t>Giải ô chữ</a:t>
            </a:r>
            <a:endParaRPr lang="en-US" sz="2000" b="1">
              <a:latin typeface="Arial" pitchFamily="34" charset="0"/>
              <a:ea typeface="Arial-Rounded" pitchFamily="34" charset="0"/>
              <a:cs typeface="Arial"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068705090"/>
              </p:ext>
            </p:extLst>
          </p:nvPr>
        </p:nvGraphicFramePr>
        <p:xfrm>
          <a:off x="1905000" y="1128403"/>
          <a:ext cx="4572000" cy="3200400"/>
        </p:xfrm>
        <a:graphic>
          <a:graphicData uri="http://schemas.openxmlformats.org/drawingml/2006/table">
            <a:tbl>
              <a:tblPr firstRow="1" bandRow="1">
                <a:tableStyleId>{5C22544A-7EE6-4342-B048-85BDC9FD1C3A}</a:tableStyleId>
              </a:tblPr>
              <a:tblGrid>
                <a:gridCol w="457200"/>
                <a:gridCol w="457200"/>
                <a:gridCol w="457200"/>
                <a:gridCol w="457200"/>
                <a:gridCol w="457200"/>
                <a:gridCol w="457200"/>
                <a:gridCol w="457200"/>
                <a:gridCol w="457200"/>
                <a:gridCol w="457200"/>
                <a:gridCol w="457200"/>
              </a:tblGrid>
              <a:tr h="457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57200">
                <a:tc>
                  <a:txBody>
                    <a:bodyPr/>
                    <a:lstStyle/>
                    <a:p>
                      <a:endParaRPr lang="en-US"/>
                    </a:p>
                  </a:txBody>
                  <a:tcP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57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r>
              <a:tr h="457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57200">
                <a:tc>
                  <a:txBody>
                    <a:bodyPr/>
                    <a:lstStyle/>
                    <a:p>
                      <a:endParaRPr lang="en-US"/>
                    </a:p>
                  </a:txBody>
                  <a:tcP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57200">
                <a:tc>
                  <a:txBody>
                    <a:bodyPr/>
                    <a:lstStyle/>
                    <a:p>
                      <a:endParaRPr lang="en-US"/>
                    </a:p>
                  </a:txBody>
                  <a:tcP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57200">
                <a:tc>
                  <a:txBody>
                    <a:bodyPr/>
                    <a:lstStyle/>
                    <a:p>
                      <a:endParaRPr lang="en-US"/>
                    </a:p>
                  </a:txBody>
                  <a:tcP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r>
            </a:tbl>
          </a:graphicData>
        </a:graphic>
      </p:graphicFrame>
      <p:sp>
        <p:nvSpPr>
          <p:cNvPr id="7" name="TextBox 6"/>
          <p:cNvSpPr txBox="1"/>
          <p:nvPr/>
        </p:nvSpPr>
        <p:spPr>
          <a:xfrm>
            <a:off x="3657600" y="1123950"/>
            <a:ext cx="659822" cy="461653"/>
          </a:xfrm>
          <a:prstGeom prst="rect">
            <a:avLst/>
          </a:prstGeom>
          <a:noFill/>
        </p:spPr>
        <p:txBody>
          <a:bodyPr wrap="square" lIns="91428" tIns="45714" rIns="91428" bIns="45714" rtlCol="0">
            <a:spAutoFit/>
          </a:bodyPr>
          <a:lstStyle/>
          <a:p>
            <a:pPr algn="just"/>
            <a:r>
              <a:rPr lang="en-US" sz="2400" smtClean="0">
                <a:latin typeface="Arial" pitchFamily="34" charset="0"/>
                <a:ea typeface="Arial-Rounded" pitchFamily="34" charset="0"/>
                <a:cs typeface="Arial" pitchFamily="34" charset="0"/>
              </a:rPr>
              <a:t>(1)</a:t>
            </a:r>
            <a:endParaRPr lang="en-US" sz="2400">
              <a:latin typeface="Arial" pitchFamily="34" charset="0"/>
              <a:ea typeface="Arial-Rounded" pitchFamily="34" charset="0"/>
              <a:cs typeface="Arial" pitchFamily="34" charset="0"/>
            </a:endParaRPr>
          </a:p>
        </p:txBody>
      </p:sp>
      <p:sp>
        <p:nvSpPr>
          <p:cNvPr id="9" name="TextBox 8"/>
          <p:cNvSpPr txBox="1"/>
          <p:nvPr/>
        </p:nvSpPr>
        <p:spPr>
          <a:xfrm>
            <a:off x="2743200" y="1550670"/>
            <a:ext cx="659822" cy="461653"/>
          </a:xfrm>
          <a:prstGeom prst="rect">
            <a:avLst/>
          </a:prstGeom>
          <a:noFill/>
        </p:spPr>
        <p:txBody>
          <a:bodyPr wrap="square" lIns="91428" tIns="45714" rIns="91428" bIns="45714" rtlCol="0">
            <a:spAutoFit/>
          </a:bodyPr>
          <a:lstStyle/>
          <a:p>
            <a:pPr algn="just"/>
            <a:r>
              <a:rPr lang="en-US" sz="2400" smtClean="0">
                <a:latin typeface="Arial" pitchFamily="34" charset="0"/>
                <a:ea typeface="Arial-Rounded" pitchFamily="34" charset="0"/>
                <a:cs typeface="Arial" pitchFamily="34" charset="0"/>
              </a:rPr>
              <a:t>(2)</a:t>
            </a:r>
            <a:endParaRPr lang="en-US" sz="2400">
              <a:latin typeface="Arial" pitchFamily="34" charset="0"/>
              <a:ea typeface="Arial-Rounded" pitchFamily="34" charset="0"/>
              <a:cs typeface="Arial" pitchFamily="34" charset="0"/>
            </a:endParaRPr>
          </a:p>
        </p:txBody>
      </p:sp>
      <p:sp>
        <p:nvSpPr>
          <p:cNvPr id="10" name="TextBox 9"/>
          <p:cNvSpPr txBox="1"/>
          <p:nvPr/>
        </p:nvSpPr>
        <p:spPr>
          <a:xfrm>
            <a:off x="3226378" y="2012323"/>
            <a:ext cx="659822" cy="461653"/>
          </a:xfrm>
          <a:prstGeom prst="rect">
            <a:avLst/>
          </a:prstGeom>
          <a:noFill/>
        </p:spPr>
        <p:txBody>
          <a:bodyPr wrap="square" lIns="91428" tIns="45714" rIns="91428" bIns="45714" rtlCol="0">
            <a:spAutoFit/>
          </a:bodyPr>
          <a:lstStyle/>
          <a:p>
            <a:pPr algn="just"/>
            <a:r>
              <a:rPr lang="en-US" sz="2400" smtClean="0">
                <a:latin typeface="Arial" pitchFamily="34" charset="0"/>
                <a:ea typeface="Arial-Rounded" pitchFamily="34" charset="0"/>
                <a:cs typeface="Arial" pitchFamily="34" charset="0"/>
              </a:rPr>
              <a:t>(3)</a:t>
            </a:r>
            <a:endParaRPr lang="en-US" sz="2400">
              <a:latin typeface="Arial" pitchFamily="34" charset="0"/>
              <a:ea typeface="Arial-Rounded" pitchFamily="34" charset="0"/>
              <a:cs typeface="Arial" pitchFamily="34" charset="0"/>
            </a:endParaRPr>
          </a:p>
        </p:txBody>
      </p:sp>
      <p:sp>
        <p:nvSpPr>
          <p:cNvPr id="11" name="TextBox 10"/>
          <p:cNvSpPr txBox="1"/>
          <p:nvPr/>
        </p:nvSpPr>
        <p:spPr>
          <a:xfrm>
            <a:off x="1397578" y="2500003"/>
            <a:ext cx="659822" cy="461653"/>
          </a:xfrm>
          <a:prstGeom prst="rect">
            <a:avLst/>
          </a:prstGeom>
          <a:noFill/>
        </p:spPr>
        <p:txBody>
          <a:bodyPr wrap="square" lIns="91428" tIns="45714" rIns="91428" bIns="45714" rtlCol="0">
            <a:spAutoFit/>
          </a:bodyPr>
          <a:lstStyle/>
          <a:p>
            <a:pPr algn="just"/>
            <a:r>
              <a:rPr lang="en-US" sz="2400" smtClean="0">
                <a:latin typeface="Arial" pitchFamily="34" charset="0"/>
                <a:ea typeface="Arial-Rounded" pitchFamily="34" charset="0"/>
                <a:cs typeface="Arial" pitchFamily="34" charset="0"/>
              </a:rPr>
              <a:t>(4)</a:t>
            </a:r>
            <a:endParaRPr lang="en-US" sz="2400">
              <a:latin typeface="Arial" pitchFamily="34" charset="0"/>
              <a:ea typeface="Arial-Rounded" pitchFamily="34" charset="0"/>
              <a:cs typeface="Arial" pitchFamily="34" charset="0"/>
            </a:endParaRPr>
          </a:p>
        </p:txBody>
      </p:sp>
      <p:sp>
        <p:nvSpPr>
          <p:cNvPr id="12" name="TextBox 11"/>
          <p:cNvSpPr txBox="1"/>
          <p:nvPr/>
        </p:nvSpPr>
        <p:spPr>
          <a:xfrm>
            <a:off x="3226378" y="2957203"/>
            <a:ext cx="659822" cy="461653"/>
          </a:xfrm>
          <a:prstGeom prst="rect">
            <a:avLst/>
          </a:prstGeom>
          <a:noFill/>
        </p:spPr>
        <p:txBody>
          <a:bodyPr wrap="square" lIns="91428" tIns="45714" rIns="91428" bIns="45714" rtlCol="0">
            <a:spAutoFit/>
          </a:bodyPr>
          <a:lstStyle/>
          <a:p>
            <a:pPr algn="just"/>
            <a:r>
              <a:rPr lang="en-US" sz="2400" smtClean="0">
                <a:latin typeface="Arial" pitchFamily="34" charset="0"/>
                <a:ea typeface="Arial-Rounded" pitchFamily="34" charset="0"/>
                <a:cs typeface="Arial" pitchFamily="34" charset="0"/>
              </a:rPr>
              <a:t>(5)</a:t>
            </a:r>
            <a:endParaRPr lang="en-US" sz="2400">
              <a:latin typeface="Arial" pitchFamily="34" charset="0"/>
              <a:ea typeface="Arial-Rounded" pitchFamily="34" charset="0"/>
              <a:cs typeface="Arial" pitchFamily="34" charset="0"/>
            </a:endParaRPr>
          </a:p>
        </p:txBody>
      </p:sp>
      <p:sp>
        <p:nvSpPr>
          <p:cNvPr id="13" name="TextBox 12"/>
          <p:cNvSpPr txBox="1"/>
          <p:nvPr/>
        </p:nvSpPr>
        <p:spPr>
          <a:xfrm>
            <a:off x="3226378" y="3414403"/>
            <a:ext cx="659822" cy="461653"/>
          </a:xfrm>
          <a:prstGeom prst="rect">
            <a:avLst/>
          </a:prstGeom>
          <a:noFill/>
        </p:spPr>
        <p:txBody>
          <a:bodyPr wrap="square" lIns="91428" tIns="45714" rIns="91428" bIns="45714" rtlCol="0">
            <a:spAutoFit/>
          </a:bodyPr>
          <a:lstStyle/>
          <a:p>
            <a:pPr algn="just"/>
            <a:r>
              <a:rPr lang="en-US" sz="2400" smtClean="0">
                <a:latin typeface="Arial" pitchFamily="34" charset="0"/>
                <a:ea typeface="Arial-Rounded" pitchFamily="34" charset="0"/>
                <a:cs typeface="Arial" pitchFamily="34" charset="0"/>
              </a:rPr>
              <a:t>(6)</a:t>
            </a:r>
            <a:endParaRPr lang="en-US" sz="2400">
              <a:latin typeface="Arial" pitchFamily="34" charset="0"/>
              <a:ea typeface="Arial-Rounded" pitchFamily="34" charset="0"/>
              <a:cs typeface="Arial" pitchFamily="34" charset="0"/>
            </a:endParaRPr>
          </a:p>
        </p:txBody>
      </p:sp>
      <p:sp>
        <p:nvSpPr>
          <p:cNvPr id="14" name="TextBox 13"/>
          <p:cNvSpPr txBox="1"/>
          <p:nvPr/>
        </p:nvSpPr>
        <p:spPr>
          <a:xfrm>
            <a:off x="3657600" y="3867150"/>
            <a:ext cx="659822" cy="461653"/>
          </a:xfrm>
          <a:prstGeom prst="rect">
            <a:avLst/>
          </a:prstGeom>
          <a:noFill/>
        </p:spPr>
        <p:txBody>
          <a:bodyPr wrap="square" lIns="91428" tIns="45714" rIns="91428" bIns="45714" rtlCol="0">
            <a:spAutoFit/>
          </a:bodyPr>
          <a:lstStyle/>
          <a:p>
            <a:pPr algn="just"/>
            <a:r>
              <a:rPr lang="en-US" sz="2400" smtClean="0">
                <a:latin typeface="Arial" pitchFamily="34" charset="0"/>
                <a:ea typeface="Arial-Rounded" pitchFamily="34" charset="0"/>
                <a:cs typeface="Arial" pitchFamily="34" charset="0"/>
              </a:rPr>
              <a:t>(7)</a:t>
            </a:r>
            <a:endParaRPr lang="en-US" sz="2400">
              <a:latin typeface="Arial" pitchFamily="34" charset="0"/>
              <a:ea typeface="Arial-Rounded" pitchFamily="34" charset="0"/>
              <a:cs typeface="Arial" pitchFamily="34" charset="0"/>
            </a:endParaRPr>
          </a:p>
        </p:txBody>
      </p:sp>
      <p:sp>
        <p:nvSpPr>
          <p:cNvPr id="17" name="TextBox 16"/>
          <p:cNvSpPr txBox="1"/>
          <p:nvPr/>
        </p:nvSpPr>
        <p:spPr>
          <a:xfrm>
            <a:off x="637310" y="372341"/>
            <a:ext cx="7975022" cy="707874"/>
          </a:xfrm>
          <a:prstGeom prst="rect">
            <a:avLst/>
          </a:prstGeom>
          <a:noFill/>
        </p:spPr>
        <p:txBody>
          <a:bodyPr wrap="square" lIns="91428" tIns="45714" rIns="91428" bIns="45714" rtlCol="0">
            <a:spAutoFit/>
          </a:bodyPr>
          <a:lstStyle/>
          <a:p>
            <a:pPr marL="457200" indent="-457200" algn="just">
              <a:buAutoNum type="alphaLcPeriod"/>
            </a:pPr>
            <a:r>
              <a:rPr lang="en-US" sz="2000" smtClean="0">
                <a:latin typeface="Arial" pitchFamily="34" charset="0"/>
                <a:ea typeface="Arial-Rounded" pitchFamily="34" charset="0"/>
                <a:cs typeface="Arial" pitchFamily="34" charset="0"/>
              </a:rPr>
              <a:t>Dựa vào gợi ý ở dưới, tìm ô chữ hàng ngang.</a:t>
            </a:r>
          </a:p>
          <a:p>
            <a:pPr marL="457200" indent="-457200" algn="just">
              <a:buAutoNum type="alphaLcPeriod"/>
            </a:pPr>
            <a:r>
              <a:rPr lang="en-US" sz="2000" smtClean="0">
                <a:latin typeface="Arial" pitchFamily="34" charset="0"/>
                <a:ea typeface="Arial-Rounded" pitchFamily="34" charset="0"/>
                <a:cs typeface="Arial" pitchFamily="34" charset="0"/>
              </a:rPr>
              <a:t>Đọc từ ngữ xuất hiện ở hàng dọc màu vàng.</a:t>
            </a:r>
            <a:endParaRPr lang="en-US" sz="2000">
              <a:latin typeface="Arial" pitchFamily="34" charset="0"/>
              <a:ea typeface="Arial-Rounded" pitchFamily="34" charset="0"/>
              <a:cs typeface="Arial" pitchFamily="34" charset="0"/>
            </a:endParaRPr>
          </a:p>
        </p:txBody>
      </p:sp>
      <p:grpSp>
        <p:nvGrpSpPr>
          <p:cNvPr id="4" name="Group 3"/>
          <p:cNvGrpSpPr/>
          <p:nvPr/>
        </p:nvGrpSpPr>
        <p:grpSpPr>
          <a:xfrm>
            <a:off x="1524000" y="4324350"/>
            <a:ext cx="5447433" cy="707874"/>
            <a:chOff x="1524000" y="4366463"/>
            <a:chExt cx="5447433" cy="707874"/>
          </a:xfrm>
        </p:grpSpPr>
        <p:sp>
          <p:nvSpPr>
            <p:cNvPr id="18" name="TextBox 17"/>
            <p:cNvSpPr txBox="1"/>
            <p:nvPr/>
          </p:nvSpPr>
          <p:spPr>
            <a:xfrm>
              <a:off x="1663411" y="4366463"/>
              <a:ext cx="5308022" cy="707874"/>
            </a:xfrm>
            <a:prstGeom prst="rect">
              <a:avLst/>
            </a:prstGeom>
            <a:solidFill>
              <a:schemeClr val="bg1"/>
            </a:solidFill>
          </p:spPr>
          <p:txBody>
            <a:bodyPr wrap="square" lIns="91428" tIns="45714" rIns="91428" bIns="45714" rtlCol="0">
              <a:spAutoFit/>
            </a:bodyPr>
            <a:lstStyle/>
            <a:p>
              <a:pPr algn="ctr"/>
              <a:r>
                <a:rPr lang="en-US" sz="2000" smtClean="0">
                  <a:latin typeface="Arial" pitchFamily="34" charset="0"/>
                  <a:ea typeface="Arial-Rounded" pitchFamily="34" charset="0"/>
                  <a:cs typeface="Arial" pitchFamily="34" charset="0"/>
                </a:rPr>
                <a:t>Con gì đuôi ngắn tài dài</a:t>
              </a:r>
            </a:p>
            <a:p>
              <a:pPr algn="ctr"/>
              <a:r>
                <a:rPr lang="en-US" sz="2000" smtClean="0">
                  <a:latin typeface="Arial" pitchFamily="34" charset="0"/>
                  <a:ea typeface="Arial-Rounded" pitchFamily="34" charset="0"/>
                  <a:cs typeface="Arial" pitchFamily="34" charset="0"/>
                </a:rPr>
                <a:t>Mắt hồng lông mượt, có tài chạy nhanh?</a:t>
              </a:r>
            </a:p>
          </p:txBody>
        </p:sp>
        <p:sp>
          <p:nvSpPr>
            <p:cNvPr id="19" name="TextBox 18"/>
            <p:cNvSpPr txBox="1"/>
            <p:nvPr/>
          </p:nvSpPr>
          <p:spPr>
            <a:xfrm>
              <a:off x="1524000" y="4367012"/>
              <a:ext cx="659822" cy="400097"/>
            </a:xfrm>
            <a:prstGeom prst="rect">
              <a:avLst/>
            </a:prstGeom>
            <a:solidFill>
              <a:schemeClr val="bg1"/>
            </a:solidFill>
          </p:spPr>
          <p:txBody>
            <a:bodyPr wrap="square" lIns="91428" tIns="45714" rIns="91428" bIns="45714" rtlCol="0">
              <a:spAutoFit/>
            </a:bodyPr>
            <a:lstStyle/>
            <a:p>
              <a:pPr algn="just"/>
              <a:r>
                <a:rPr lang="en-US" sz="2000" smtClean="0">
                  <a:latin typeface="Arial" pitchFamily="34" charset="0"/>
                  <a:ea typeface="Arial-Rounded" pitchFamily="34" charset="0"/>
                  <a:cs typeface="Arial" pitchFamily="34" charset="0"/>
                </a:rPr>
                <a:t>(1)</a:t>
              </a:r>
              <a:endParaRPr lang="en-US" sz="2000">
                <a:latin typeface="Arial" pitchFamily="34" charset="0"/>
                <a:ea typeface="Arial-Rounded" pitchFamily="34" charset="0"/>
                <a:cs typeface="Arial" pitchFamily="34" charset="0"/>
              </a:endParaRPr>
            </a:p>
          </p:txBody>
        </p:sp>
      </p:grpSp>
      <p:sp>
        <p:nvSpPr>
          <p:cNvPr id="21" name="TextBox 20"/>
          <p:cNvSpPr txBox="1"/>
          <p:nvPr/>
        </p:nvSpPr>
        <p:spPr>
          <a:xfrm>
            <a:off x="4252479" y="1154727"/>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T</a:t>
            </a:r>
          </a:p>
        </p:txBody>
      </p:sp>
      <p:sp>
        <p:nvSpPr>
          <p:cNvPr id="22" name="TextBox 21"/>
          <p:cNvSpPr txBox="1"/>
          <p:nvPr/>
        </p:nvSpPr>
        <p:spPr>
          <a:xfrm>
            <a:off x="4707948" y="1154727"/>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H</a:t>
            </a:r>
          </a:p>
        </p:txBody>
      </p:sp>
      <p:sp>
        <p:nvSpPr>
          <p:cNvPr id="23" name="TextBox 22"/>
          <p:cNvSpPr txBox="1"/>
          <p:nvPr/>
        </p:nvSpPr>
        <p:spPr>
          <a:xfrm>
            <a:off x="5153026" y="1154727"/>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Ỏ</a:t>
            </a:r>
          </a:p>
        </p:txBody>
      </p:sp>
      <p:grpSp>
        <p:nvGrpSpPr>
          <p:cNvPr id="24" name="Group 23"/>
          <p:cNvGrpSpPr/>
          <p:nvPr/>
        </p:nvGrpSpPr>
        <p:grpSpPr>
          <a:xfrm>
            <a:off x="1524000" y="4392990"/>
            <a:ext cx="5447433" cy="707874"/>
            <a:chOff x="1524000" y="4366463"/>
            <a:chExt cx="5447433" cy="707874"/>
          </a:xfrm>
        </p:grpSpPr>
        <p:sp>
          <p:nvSpPr>
            <p:cNvPr id="25" name="TextBox 24"/>
            <p:cNvSpPr txBox="1"/>
            <p:nvPr/>
          </p:nvSpPr>
          <p:spPr>
            <a:xfrm>
              <a:off x="1663411" y="4366463"/>
              <a:ext cx="5308022" cy="707874"/>
            </a:xfrm>
            <a:prstGeom prst="rect">
              <a:avLst/>
            </a:prstGeom>
            <a:solidFill>
              <a:schemeClr val="bg1"/>
            </a:solidFill>
          </p:spPr>
          <p:txBody>
            <a:bodyPr wrap="square" lIns="91428" tIns="45714" rIns="91428" bIns="45714" rtlCol="0">
              <a:spAutoFit/>
            </a:bodyPr>
            <a:lstStyle/>
            <a:p>
              <a:pPr algn="ctr"/>
              <a:r>
                <a:rPr lang="en-US" sz="2000" smtClean="0">
                  <a:latin typeface="Arial" pitchFamily="34" charset="0"/>
                  <a:ea typeface="Arial-Rounded" pitchFamily="34" charset="0"/>
                  <a:cs typeface="Arial" pitchFamily="34" charset="0"/>
                </a:rPr>
                <a:t>Con gì tai thính mắt tinh</a:t>
              </a:r>
            </a:p>
            <a:p>
              <a:pPr algn="ctr"/>
              <a:r>
                <a:rPr lang="en-US" sz="2000" smtClean="0">
                  <a:latin typeface="Arial" pitchFamily="34" charset="0"/>
                  <a:ea typeface="Arial-Rounded" pitchFamily="34" charset="0"/>
                  <a:cs typeface="Arial" pitchFamily="34" charset="0"/>
                </a:rPr>
                <a:t>Nấp trong bóng tối ngồi rình chuột qua?</a:t>
              </a:r>
            </a:p>
          </p:txBody>
        </p:sp>
        <p:sp>
          <p:nvSpPr>
            <p:cNvPr id="26" name="TextBox 25"/>
            <p:cNvSpPr txBox="1"/>
            <p:nvPr/>
          </p:nvSpPr>
          <p:spPr>
            <a:xfrm>
              <a:off x="1524000" y="4367012"/>
              <a:ext cx="659822" cy="400097"/>
            </a:xfrm>
            <a:prstGeom prst="rect">
              <a:avLst/>
            </a:prstGeom>
            <a:solidFill>
              <a:schemeClr val="bg1"/>
            </a:solidFill>
          </p:spPr>
          <p:txBody>
            <a:bodyPr wrap="square" lIns="91428" tIns="45714" rIns="91428" bIns="45714" rtlCol="0">
              <a:spAutoFit/>
            </a:bodyPr>
            <a:lstStyle/>
            <a:p>
              <a:pPr algn="just"/>
              <a:r>
                <a:rPr lang="en-US" sz="2000" smtClean="0">
                  <a:latin typeface="Arial" pitchFamily="34" charset="0"/>
                  <a:ea typeface="Arial-Rounded" pitchFamily="34" charset="0"/>
                  <a:cs typeface="Arial" pitchFamily="34" charset="0"/>
                </a:rPr>
                <a:t>(2)</a:t>
              </a:r>
              <a:endParaRPr lang="en-US" sz="2000">
                <a:latin typeface="Arial" pitchFamily="34" charset="0"/>
                <a:ea typeface="Arial-Rounded" pitchFamily="34" charset="0"/>
                <a:cs typeface="Arial" pitchFamily="34" charset="0"/>
              </a:endParaRPr>
            </a:p>
          </p:txBody>
        </p:sp>
      </p:grpSp>
      <p:sp>
        <p:nvSpPr>
          <p:cNvPr id="27" name="TextBox 26"/>
          <p:cNvSpPr txBox="1"/>
          <p:nvPr/>
        </p:nvSpPr>
        <p:spPr>
          <a:xfrm>
            <a:off x="3340675" y="1614008"/>
            <a:ext cx="330778" cy="400097"/>
          </a:xfrm>
          <a:prstGeom prst="rect">
            <a:avLst/>
          </a:prstGeom>
          <a:noFill/>
        </p:spPr>
        <p:txBody>
          <a:bodyPr wrap="square" lIns="91428" tIns="45714" rIns="91428" bIns="45714" rtlCol="0">
            <a:spAutoFit/>
          </a:bodyPr>
          <a:lstStyle/>
          <a:p>
            <a:pPr algn="ctr"/>
            <a:r>
              <a:rPr lang="en-US" sz="2000" b="1">
                <a:latin typeface="Arial" pitchFamily="34" charset="0"/>
                <a:ea typeface="Arial-Rounded" pitchFamily="34" charset="0"/>
                <a:cs typeface="Arial" pitchFamily="34" charset="0"/>
              </a:rPr>
              <a:t>M</a:t>
            </a:r>
            <a:endParaRPr lang="en-US" sz="2000" b="1" smtClean="0">
              <a:latin typeface="Arial" pitchFamily="34" charset="0"/>
              <a:ea typeface="Arial-Rounded" pitchFamily="34" charset="0"/>
              <a:cs typeface="Arial" pitchFamily="34" charset="0"/>
            </a:endParaRPr>
          </a:p>
        </p:txBody>
      </p:sp>
      <p:sp>
        <p:nvSpPr>
          <p:cNvPr id="28" name="TextBox 27"/>
          <p:cNvSpPr txBox="1"/>
          <p:nvPr/>
        </p:nvSpPr>
        <p:spPr>
          <a:xfrm>
            <a:off x="3796144" y="1614008"/>
            <a:ext cx="330778" cy="400097"/>
          </a:xfrm>
          <a:prstGeom prst="rect">
            <a:avLst/>
          </a:prstGeom>
          <a:noFill/>
        </p:spPr>
        <p:txBody>
          <a:bodyPr wrap="square" lIns="91428" tIns="45714" rIns="91428" bIns="45714" rtlCol="0">
            <a:spAutoFit/>
          </a:bodyPr>
          <a:lstStyle/>
          <a:p>
            <a:pPr algn="ctr"/>
            <a:r>
              <a:rPr lang="en-US" sz="2000" b="1">
                <a:latin typeface="Arial" pitchFamily="34" charset="0"/>
                <a:ea typeface="Arial-Rounded" pitchFamily="34" charset="0"/>
                <a:cs typeface="Arial" pitchFamily="34" charset="0"/>
              </a:rPr>
              <a:t>È</a:t>
            </a:r>
            <a:endParaRPr lang="en-US" sz="2000" b="1" smtClean="0">
              <a:latin typeface="Arial" pitchFamily="34" charset="0"/>
              <a:ea typeface="Arial-Rounded" pitchFamily="34" charset="0"/>
              <a:cs typeface="Arial" pitchFamily="34" charset="0"/>
            </a:endParaRPr>
          </a:p>
        </p:txBody>
      </p:sp>
      <p:sp>
        <p:nvSpPr>
          <p:cNvPr id="29" name="TextBox 28"/>
          <p:cNvSpPr txBox="1"/>
          <p:nvPr/>
        </p:nvSpPr>
        <p:spPr>
          <a:xfrm>
            <a:off x="4241222" y="1614008"/>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O</a:t>
            </a:r>
          </a:p>
        </p:txBody>
      </p:sp>
      <p:grpSp>
        <p:nvGrpSpPr>
          <p:cNvPr id="30" name="Group 29"/>
          <p:cNvGrpSpPr/>
          <p:nvPr/>
        </p:nvGrpSpPr>
        <p:grpSpPr>
          <a:xfrm>
            <a:off x="1524000" y="4363962"/>
            <a:ext cx="5447433" cy="707874"/>
            <a:chOff x="1524000" y="4366463"/>
            <a:chExt cx="5447433" cy="707874"/>
          </a:xfrm>
        </p:grpSpPr>
        <p:sp>
          <p:nvSpPr>
            <p:cNvPr id="31" name="TextBox 30"/>
            <p:cNvSpPr txBox="1"/>
            <p:nvPr/>
          </p:nvSpPr>
          <p:spPr>
            <a:xfrm>
              <a:off x="1663411" y="4366463"/>
              <a:ext cx="5308022" cy="707874"/>
            </a:xfrm>
            <a:prstGeom prst="rect">
              <a:avLst/>
            </a:prstGeom>
            <a:solidFill>
              <a:schemeClr val="bg1"/>
            </a:solidFill>
          </p:spPr>
          <p:txBody>
            <a:bodyPr wrap="square" lIns="91428" tIns="45714" rIns="91428" bIns="45714" rtlCol="0">
              <a:spAutoFit/>
            </a:bodyPr>
            <a:lstStyle/>
            <a:p>
              <a:pPr algn="ctr"/>
              <a:r>
                <a:rPr lang="en-US" sz="2000" smtClean="0">
                  <a:latin typeface="Arial" pitchFamily="34" charset="0"/>
                  <a:ea typeface="Arial-Rounded" pitchFamily="34" charset="0"/>
                  <a:cs typeface="Arial" pitchFamily="34" charset="0"/>
                </a:rPr>
                <a:t>Con gì cô Tấm quý yêu</a:t>
              </a:r>
            </a:p>
            <a:p>
              <a:pPr algn="ctr"/>
              <a:r>
                <a:rPr lang="en-US" sz="2000" smtClean="0">
                  <a:latin typeface="Arial" pitchFamily="34" charset="0"/>
                  <a:ea typeface="Arial-Rounded" pitchFamily="34" charset="0"/>
                  <a:cs typeface="Arial" pitchFamily="34" charset="0"/>
                </a:rPr>
                <a:t>Cơm vàng cơm bạc sớm chiều cho ăn?</a:t>
              </a:r>
            </a:p>
          </p:txBody>
        </p:sp>
        <p:sp>
          <p:nvSpPr>
            <p:cNvPr id="32" name="TextBox 31"/>
            <p:cNvSpPr txBox="1"/>
            <p:nvPr/>
          </p:nvSpPr>
          <p:spPr>
            <a:xfrm>
              <a:off x="1524000" y="4367012"/>
              <a:ext cx="659822" cy="400097"/>
            </a:xfrm>
            <a:prstGeom prst="rect">
              <a:avLst/>
            </a:prstGeom>
            <a:solidFill>
              <a:schemeClr val="bg1"/>
            </a:solidFill>
          </p:spPr>
          <p:txBody>
            <a:bodyPr wrap="square" lIns="91428" tIns="45714" rIns="91428" bIns="45714" rtlCol="0">
              <a:spAutoFit/>
            </a:bodyPr>
            <a:lstStyle/>
            <a:p>
              <a:pPr algn="just"/>
              <a:r>
                <a:rPr lang="en-US" sz="2000" smtClean="0">
                  <a:latin typeface="Arial" pitchFamily="34" charset="0"/>
                  <a:ea typeface="Arial-Rounded" pitchFamily="34" charset="0"/>
                  <a:cs typeface="Arial" pitchFamily="34" charset="0"/>
                </a:rPr>
                <a:t>(3)</a:t>
              </a:r>
              <a:endParaRPr lang="en-US" sz="2000">
                <a:latin typeface="Arial" pitchFamily="34" charset="0"/>
                <a:ea typeface="Arial-Rounded" pitchFamily="34" charset="0"/>
                <a:cs typeface="Arial" pitchFamily="34" charset="0"/>
              </a:endParaRPr>
            </a:p>
          </p:txBody>
        </p:sp>
      </p:grpSp>
      <p:sp>
        <p:nvSpPr>
          <p:cNvPr id="33" name="TextBox 32"/>
          <p:cNvSpPr txBox="1"/>
          <p:nvPr/>
        </p:nvSpPr>
        <p:spPr>
          <a:xfrm>
            <a:off x="3797875" y="2081599"/>
            <a:ext cx="330778" cy="400097"/>
          </a:xfrm>
          <a:prstGeom prst="rect">
            <a:avLst/>
          </a:prstGeom>
          <a:noFill/>
        </p:spPr>
        <p:txBody>
          <a:bodyPr wrap="square" lIns="91428" tIns="45714" rIns="91428" bIns="45714" rtlCol="0">
            <a:spAutoFit/>
          </a:bodyPr>
          <a:lstStyle/>
          <a:p>
            <a:pPr algn="ctr"/>
            <a:r>
              <a:rPr lang="en-US" sz="2000" b="1">
                <a:latin typeface="Arial" pitchFamily="34" charset="0"/>
                <a:ea typeface="Arial-Rounded" pitchFamily="34" charset="0"/>
                <a:cs typeface="Arial" pitchFamily="34" charset="0"/>
              </a:rPr>
              <a:t>C</a:t>
            </a:r>
            <a:endParaRPr lang="en-US" sz="2000" b="1" smtClean="0">
              <a:latin typeface="Arial" pitchFamily="34" charset="0"/>
              <a:ea typeface="Arial-Rounded" pitchFamily="34" charset="0"/>
              <a:cs typeface="Arial" pitchFamily="34" charset="0"/>
            </a:endParaRPr>
          </a:p>
        </p:txBody>
      </p:sp>
      <p:sp>
        <p:nvSpPr>
          <p:cNvPr id="34" name="TextBox 33"/>
          <p:cNvSpPr txBox="1"/>
          <p:nvPr/>
        </p:nvSpPr>
        <p:spPr>
          <a:xfrm>
            <a:off x="4253344" y="2081599"/>
            <a:ext cx="330778" cy="400097"/>
          </a:xfrm>
          <a:prstGeom prst="rect">
            <a:avLst/>
          </a:prstGeom>
          <a:noFill/>
        </p:spPr>
        <p:txBody>
          <a:bodyPr wrap="square" lIns="91428" tIns="45714" rIns="91428" bIns="45714" rtlCol="0">
            <a:spAutoFit/>
          </a:bodyPr>
          <a:lstStyle/>
          <a:p>
            <a:pPr algn="ctr"/>
            <a:r>
              <a:rPr lang="en-US" sz="2000" b="1">
                <a:latin typeface="Arial" pitchFamily="34" charset="0"/>
                <a:ea typeface="Arial-Rounded" pitchFamily="34" charset="0"/>
                <a:cs typeface="Arial" pitchFamily="34" charset="0"/>
              </a:rPr>
              <a:t>Á</a:t>
            </a:r>
            <a:endParaRPr lang="en-US" sz="2000" b="1" smtClean="0">
              <a:latin typeface="Arial" pitchFamily="34" charset="0"/>
              <a:ea typeface="Arial-Rounded" pitchFamily="34" charset="0"/>
              <a:cs typeface="Arial" pitchFamily="34" charset="0"/>
            </a:endParaRPr>
          </a:p>
        </p:txBody>
      </p:sp>
      <p:sp>
        <p:nvSpPr>
          <p:cNvPr id="35" name="TextBox 34"/>
          <p:cNvSpPr txBox="1"/>
          <p:nvPr/>
        </p:nvSpPr>
        <p:spPr>
          <a:xfrm>
            <a:off x="4698422" y="2081599"/>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B</a:t>
            </a:r>
          </a:p>
        </p:txBody>
      </p:sp>
      <p:sp>
        <p:nvSpPr>
          <p:cNvPr id="36" name="TextBox 35"/>
          <p:cNvSpPr txBox="1"/>
          <p:nvPr/>
        </p:nvSpPr>
        <p:spPr>
          <a:xfrm>
            <a:off x="5179866" y="2085062"/>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Ố</a:t>
            </a:r>
          </a:p>
        </p:txBody>
      </p:sp>
      <p:sp>
        <p:nvSpPr>
          <p:cNvPr id="37" name="TextBox 36"/>
          <p:cNvSpPr txBox="1"/>
          <p:nvPr/>
        </p:nvSpPr>
        <p:spPr>
          <a:xfrm>
            <a:off x="5635335" y="2085062"/>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N</a:t>
            </a:r>
          </a:p>
        </p:txBody>
      </p:sp>
      <p:sp>
        <p:nvSpPr>
          <p:cNvPr id="38" name="TextBox 37"/>
          <p:cNvSpPr txBox="1"/>
          <p:nvPr/>
        </p:nvSpPr>
        <p:spPr>
          <a:xfrm>
            <a:off x="6080413" y="2085062"/>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G</a:t>
            </a:r>
          </a:p>
        </p:txBody>
      </p:sp>
      <p:grpSp>
        <p:nvGrpSpPr>
          <p:cNvPr id="39" name="Group 38"/>
          <p:cNvGrpSpPr/>
          <p:nvPr/>
        </p:nvGrpSpPr>
        <p:grpSpPr>
          <a:xfrm>
            <a:off x="1524000" y="4368085"/>
            <a:ext cx="5447433" cy="707874"/>
            <a:chOff x="1524000" y="4366463"/>
            <a:chExt cx="5447433" cy="707874"/>
          </a:xfrm>
        </p:grpSpPr>
        <p:sp>
          <p:nvSpPr>
            <p:cNvPr id="40" name="TextBox 39"/>
            <p:cNvSpPr txBox="1"/>
            <p:nvPr/>
          </p:nvSpPr>
          <p:spPr>
            <a:xfrm>
              <a:off x="1663411" y="4366463"/>
              <a:ext cx="5308022" cy="707874"/>
            </a:xfrm>
            <a:prstGeom prst="rect">
              <a:avLst/>
            </a:prstGeom>
            <a:solidFill>
              <a:schemeClr val="bg1"/>
            </a:solidFill>
          </p:spPr>
          <p:txBody>
            <a:bodyPr wrap="square" lIns="91428" tIns="45714" rIns="91428" bIns="45714" rtlCol="0">
              <a:spAutoFit/>
            </a:bodyPr>
            <a:lstStyle/>
            <a:p>
              <a:pPr algn="ctr"/>
              <a:r>
                <a:rPr lang="en-US" sz="2000" smtClean="0">
                  <a:latin typeface="Arial" pitchFamily="34" charset="0"/>
                  <a:ea typeface="Arial-Rounded" pitchFamily="34" charset="0"/>
                  <a:cs typeface="Arial" pitchFamily="34" charset="0"/>
                </a:rPr>
                <a:t>Quả gì không phải để ăn</a:t>
              </a:r>
            </a:p>
            <a:p>
              <a:pPr algn="ctr"/>
              <a:r>
                <a:rPr lang="en-US" sz="2000" smtClean="0">
                  <a:latin typeface="Arial" pitchFamily="34" charset="0"/>
                  <a:ea typeface="Arial-Rounded" pitchFamily="34" charset="0"/>
                  <a:cs typeface="Arial" pitchFamily="34" charset="0"/>
                </a:rPr>
                <a:t>Mà dùng để đá, để lăn, để chuyền?</a:t>
              </a:r>
            </a:p>
          </p:txBody>
        </p:sp>
        <p:sp>
          <p:nvSpPr>
            <p:cNvPr id="41" name="TextBox 40"/>
            <p:cNvSpPr txBox="1"/>
            <p:nvPr/>
          </p:nvSpPr>
          <p:spPr>
            <a:xfrm>
              <a:off x="1524000" y="4367012"/>
              <a:ext cx="659822" cy="400097"/>
            </a:xfrm>
            <a:prstGeom prst="rect">
              <a:avLst/>
            </a:prstGeom>
            <a:solidFill>
              <a:schemeClr val="bg1"/>
            </a:solidFill>
          </p:spPr>
          <p:txBody>
            <a:bodyPr wrap="square" lIns="91428" tIns="45714" rIns="91428" bIns="45714" rtlCol="0">
              <a:spAutoFit/>
            </a:bodyPr>
            <a:lstStyle/>
            <a:p>
              <a:pPr algn="just"/>
              <a:r>
                <a:rPr lang="en-US" sz="2000" smtClean="0">
                  <a:latin typeface="Arial" pitchFamily="34" charset="0"/>
                  <a:ea typeface="Arial-Rounded" pitchFamily="34" charset="0"/>
                  <a:cs typeface="Arial" pitchFamily="34" charset="0"/>
                </a:rPr>
                <a:t>(4)</a:t>
              </a:r>
              <a:endParaRPr lang="en-US" sz="2000">
                <a:latin typeface="Arial" pitchFamily="34" charset="0"/>
                <a:ea typeface="Arial-Rounded" pitchFamily="34" charset="0"/>
                <a:cs typeface="Arial" pitchFamily="34" charset="0"/>
              </a:endParaRPr>
            </a:p>
          </p:txBody>
        </p:sp>
      </p:grpSp>
      <p:sp>
        <p:nvSpPr>
          <p:cNvPr id="43" name="TextBox 42"/>
          <p:cNvSpPr txBox="1"/>
          <p:nvPr/>
        </p:nvSpPr>
        <p:spPr>
          <a:xfrm>
            <a:off x="1984661" y="2549190"/>
            <a:ext cx="330778" cy="400097"/>
          </a:xfrm>
          <a:prstGeom prst="rect">
            <a:avLst/>
          </a:prstGeom>
          <a:noFill/>
        </p:spPr>
        <p:txBody>
          <a:bodyPr wrap="square" lIns="91428" tIns="45714" rIns="91428" bIns="45714" rtlCol="0">
            <a:spAutoFit/>
          </a:bodyPr>
          <a:lstStyle/>
          <a:p>
            <a:pPr algn="ctr"/>
            <a:r>
              <a:rPr lang="en-US" sz="2000" b="1">
                <a:latin typeface="Arial" pitchFamily="34" charset="0"/>
                <a:ea typeface="Arial-Rounded" pitchFamily="34" charset="0"/>
                <a:cs typeface="Arial" pitchFamily="34" charset="0"/>
              </a:rPr>
              <a:t>Q</a:t>
            </a:r>
            <a:endParaRPr lang="en-US" sz="2000" b="1" smtClean="0">
              <a:latin typeface="Arial" pitchFamily="34" charset="0"/>
              <a:ea typeface="Arial-Rounded" pitchFamily="34" charset="0"/>
              <a:cs typeface="Arial" pitchFamily="34" charset="0"/>
            </a:endParaRPr>
          </a:p>
        </p:txBody>
      </p:sp>
      <p:sp>
        <p:nvSpPr>
          <p:cNvPr id="44" name="TextBox 43"/>
          <p:cNvSpPr txBox="1"/>
          <p:nvPr/>
        </p:nvSpPr>
        <p:spPr>
          <a:xfrm>
            <a:off x="2440130" y="2549190"/>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U</a:t>
            </a:r>
          </a:p>
        </p:txBody>
      </p:sp>
      <p:sp>
        <p:nvSpPr>
          <p:cNvPr id="45" name="TextBox 44"/>
          <p:cNvSpPr txBox="1"/>
          <p:nvPr/>
        </p:nvSpPr>
        <p:spPr>
          <a:xfrm>
            <a:off x="2885208" y="2549190"/>
            <a:ext cx="330778" cy="400097"/>
          </a:xfrm>
          <a:prstGeom prst="rect">
            <a:avLst/>
          </a:prstGeom>
          <a:noFill/>
        </p:spPr>
        <p:txBody>
          <a:bodyPr wrap="square" lIns="91428" tIns="45714" rIns="91428" bIns="45714" rtlCol="0">
            <a:spAutoFit/>
          </a:bodyPr>
          <a:lstStyle/>
          <a:p>
            <a:pPr algn="ctr"/>
            <a:r>
              <a:rPr lang="en-US" sz="2000" b="1">
                <a:latin typeface="Arial" pitchFamily="34" charset="0"/>
                <a:ea typeface="Arial-Rounded" pitchFamily="34" charset="0"/>
                <a:cs typeface="Arial" pitchFamily="34" charset="0"/>
              </a:rPr>
              <a:t>Ả</a:t>
            </a:r>
            <a:endParaRPr lang="en-US" sz="2000" b="1" smtClean="0">
              <a:latin typeface="Arial" pitchFamily="34" charset="0"/>
              <a:ea typeface="Arial-Rounded" pitchFamily="34" charset="0"/>
              <a:cs typeface="Arial" pitchFamily="34" charset="0"/>
            </a:endParaRPr>
          </a:p>
        </p:txBody>
      </p:sp>
      <p:sp>
        <p:nvSpPr>
          <p:cNvPr id="46" name="TextBox 45"/>
          <p:cNvSpPr txBox="1"/>
          <p:nvPr/>
        </p:nvSpPr>
        <p:spPr>
          <a:xfrm>
            <a:off x="3366652" y="2552653"/>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B</a:t>
            </a:r>
          </a:p>
        </p:txBody>
      </p:sp>
      <p:sp>
        <p:nvSpPr>
          <p:cNvPr id="47" name="TextBox 46"/>
          <p:cNvSpPr txBox="1"/>
          <p:nvPr/>
        </p:nvSpPr>
        <p:spPr>
          <a:xfrm>
            <a:off x="3822121" y="2552653"/>
            <a:ext cx="330778" cy="400097"/>
          </a:xfrm>
          <a:prstGeom prst="rect">
            <a:avLst/>
          </a:prstGeom>
          <a:noFill/>
        </p:spPr>
        <p:txBody>
          <a:bodyPr wrap="square" lIns="91428" tIns="45714" rIns="91428" bIns="45714" rtlCol="0">
            <a:spAutoFit/>
          </a:bodyPr>
          <a:lstStyle/>
          <a:p>
            <a:pPr algn="ctr"/>
            <a:r>
              <a:rPr lang="en-US" sz="2000" b="1">
                <a:latin typeface="Arial" pitchFamily="34" charset="0"/>
                <a:ea typeface="Arial-Rounded" pitchFamily="34" charset="0"/>
                <a:cs typeface="Arial" pitchFamily="34" charset="0"/>
              </a:rPr>
              <a:t>Ó</a:t>
            </a:r>
            <a:endParaRPr lang="en-US" sz="2000" b="1" smtClean="0">
              <a:latin typeface="Arial" pitchFamily="34" charset="0"/>
              <a:ea typeface="Arial-Rounded" pitchFamily="34" charset="0"/>
              <a:cs typeface="Arial" pitchFamily="34" charset="0"/>
            </a:endParaRPr>
          </a:p>
        </p:txBody>
      </p:sp>
      <p:sp>
        <p:nvSpPr>
          <p:cNvPr id="48" name="TextBox 47"/>
          <p:cNvSpPr txBox="1"/>
          <p:nvPr/>
        </p:nvSpPr>
        <p:spPr>
          <a:xfrm>
            <a:off x="4267199" y="2552653"/>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N</a:t>
            </a:r>
          </a:p>
        </p:txBody>
      </p:sp>
      <p:sp>
        <p:nvSpPr>
          <p:cNvPr id="49" name="TextBox 48"/>
          <p:cNvSpPr txBox="1"/>
          <p:nvPr/>
        </p:nvSpPr>
        <p:spPr>
          <a:xfrm>
            <a:off x="4708813" y="2550968"/>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G</a:t>
            </a:r>
          </a:p>
        </p:txBody>
      </p:sp>
      <p:grpSp>
        <p:nvGrpSpPr>
          <p:cNvPr id="50" name="Group 49"/>
          <p:cNvGrpSpPr/>
          <p:nvPr/>
        </p:nvGrpSpPr>
        <p:grpSpPr>
          <a:xfrm>
            <a:off x="1524000" y="4369377"/>
            <a:ext cx="5447433" cy="707874"/>
            <a:chOff x="1524000" y="4366463"/>
            <a:chExt cx="5447433" cy="707874"/>
          </a:xfrm>
        </p:grpSpPr>
        <p:sp>
          <p:nvSpPr>
            <p:cNvPr id="51" name="TextBox 50"/>
            <p:cNvSpPr txBox="1"/>
            <p:nvPr/>
          </p:nvSpPr>
          <p:spPr>
            <a:xfrm>
              <a:off x="1663411" y="4366463"/>
              <a:ext cx="5308022" cy="707874"/>
            </a:xfrm>
            <a:prstGeom prst="rect">
              <a:avLst/>
            </a:prstGeom>
            <a:solidFill>
              <a:schemeClr val="bg1"/>
            </a:solidFill>
          </p:spPr>
          <p:txBody>
            <a:bodyPr wrap="square" lIns="91428" tIns="45714" rIns="91428" bIns="45714" rtlCol="0">
              <a:spAutoFit/>
            </a:bodyPr>
            <a:lstStyle/>
            <a:p>
              <a:pPr algn="ctr"/>
              <a:r>
                <a:rPr lang="en-US" sz="2000" smtClean="0">
                  <a:latin typeface="Arial" pitchFamily="34" charset="0"/>
                  <a:ea typeface="Arial-Rounded" pitchFamily="34" charset="0"/>
                  <a:cs typeface="Arial" pitchFamily="34" charset="0"/>
                </a:rPr>
                <a:t>Con gì giữ cửa giữ nhà</a:t>
              </a:r>
            </a:p>
            <a:p>
              <a:pPr algn="ctr"/>
              <a:r>
                <a:rPr lang="en-US" sz="2000" smtClean="0">
                  <a:latin typeface="Arial" pitchFamily="34" charset="0"/>
                  <a:ea typeface="Arial-Rounded" pitchFamily="34" charset="0"/>
                  <a:cs typeface="Arial" pitchFamily="34" charset="0"/>
                </a:rPr>
                <a:t>Người lạ nó sủa, chủ nhà nó mừng?</a:t>
              </a:r>
            </a:p>
          </p:txBody>
        </p:sp>
        <p:sp>
          <p:nvSpPr>
            <p:cNvPr id="52" name="TextBox 51"/>
            <p:cNvSpPr txBox="1"/>
            <p:nvPr/>
          </p:nvSpPr>
          <p:spPr>
            <a:xfrm>
              <a:off x="1524000" y="4367012"/>
              <a:ext cx="659822" cy="400097"/>
            </a:xfrm>
            <a:prstGeom prst="rect">
              <a:avLst/>
            </a:prstGeom>
            <a:solidFill>
              <a:schemeClr val="bg1"/>
            </a:solidFill>
          </p:spPr>
          <p:txBody>
            <a:bodyPr wrap="square" lIns="91428" tIns="45714" rIns="91428" bIns="45714" rtlCol="0">
              <a:spAutoFit/>
            </a:bodyPr>
            <a:lstStyle/>
            <a:p>
              <a:pPr algn="just"/>
              <a:r>
                <a:rPr lang="en-US" sz="2000" smtClean="0">
                  <a:latin typeface="Arial" pitchFamily="34" charset="0"/>
                  <a:ea typeface="Arial-Rounded" pitchFamily="34" charset="0"/>
                  <a:cs typeface="Arial" pitchFamily="34" charset="0"/>
                </a:rPr>
                <a:t>(5)</a:t>
              </a:r>
              <a:endParaRPr lang="en-US" sz="2000">
                <a:latin typeface="Arial" pitchFamily="34" charset="0"/>
                <a:ea typeface="Arial-Rounded" pitchFamily="34" charset="0"/>
                <a:cs typeface="Arial" pitchFamily="34" charset="0"/>
              </a:endParaRPr>
            </a:p>
          </p:txBody>
        </p:sp>
      </p:grpSp>
      <p:sp>
        <p:nvSpPr>
          <p:cNvPr id="53" name="TextBox 52"/>
          <p:cNvSpPr txBox="1"/>
          <p:nvPr/>
        </p:nvSpPr>
        <p:spPr>
          <a:xfrm>
            <a:off x="3808266" y="3009853"/>
            <a:ext cx="330778" cy="400097"/>
          </a:xfrm>
          <a:prstGeom prst="rect">
            <a:avLst/>
          </a:prstGeom>
          <a:noFill/>
        </p:spPr>
        <p:txBody>
          <a:bodyPr wrap="square" lIns="91428" tIns="45714" rIns="91428" bIns="45714" rtlCol="0">
            <a:spAutoFit/>
          </a:bodyPr>
          <a:lstStyle/>
          <a:p>
            <a:pPr algn="ctr"/>
            <a:r>
              <a:rPr lang="en-US" sz="2000" b="1">
                <a:latin typeface="Arial" pitchFamily="34" charset="0"/>
                <a:ea typeface="Arial-Rounded" pitchFamily="34" charset="0"/>
                <a:cs typeface="Arial" pitchFamily="34" charset="0"/>
              </a:rPr>
              <a:t>C</a:t>
            </a:r>
            <a:endParaRPr lang="en-US" sz="2000" b="1" smtClean="0">
              <a:latin typeface="Arial" pitchFamily="34" charset="0"/>
              <a:ea typeface="Arial-Rounded" pitchFamily="34" charset="0"/>
              <a:cs typeface="Arial" pitchFamily="34" charset="0"/>
            </a:endParaRPr>
          </a:p>
        </p:txBody>
      </p:sp>
      <p:sp>
        <p:nvSpPr>
          <p:cNvPr id="54" name="TextBox 53"/>
          <p:cNvSpPr txBox="1"/>
          <p:nvPr/>
        </p:nvSpPr>
        <p:spPr>
          <a:xfrm>
            <a:off x="4263735" y="3009853"/>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H</a:t>
            </a:r>
          </a:p>
        </p:txBody>
      </p:sp>
      <p:sp>
        <p:nvSpPr>
          <p:cNvPr id="55" name="TextBox 54"/>
          <p:cNvSpPr txBox="1"/>
          <p:nvPr/>
        </p:nvSpPr>
        <p:spPr>
          <a:xfrm>
            <a:off x="4708813" y="3009853"/>
            <a:ext cx="330778" cy="400097"/>
          </a:xfrm>
          <a:prstGeom prst="rect">
            <a:avLst/>
          </a:prstGeom>
          <a:noFill/>
        </p:spPr>
        <p:txBody>
          <a:bodyPr wrap="square" lIns="91428" tIns="45714" rIns="91428" bIns="45714" rtlCol="0">
            <a:spAutoFit/>
          </a:bodyPr>
          <a:lstStyle/>
          <a:p>
            <a:pPr algn="ctr"/>
            <a:r>
              <a:rPr lang="en-US" sz="2000" b="1">
                <a:latin typeface="Arial" pitchFamily="34" charset="0"/>
                <a:ea typeface="Arial-Rounded" pitchFamily="34" charset="0"/>
                <a:cs typeface="Arial" pitchFamily="34" charset="0"/>
              </a:rPr>
              <a:t>Ó</a:t>
            </a:r>
            <a:endParaRPr lang="en-US" sz="2000" b="1" smtClean="0">
              <a:latin typeface="Arial" pitchFamily="34" charset="0"/>
              <a:ea typeface="Arial-Rounded" pitchFamily="34" charset="0"/>
              <a:cs typeface="Arial" pitchFamily="34" charset="0"/>
            </a:endParaRPr>
          </a:p>
        </p:txBody>
      </p:sp>
      <p:grpSp>
        <p:nvGrpSpPr>
          <p:cNvPr id="56" name="Group 55"/>
          <p:cNvGrpSpPr/>
          <p:nvPr/>
        </p:nvGrpSpPr>
        <p:grpSpPr>
          <a:xfrm>
            <a:off x="1524000" y="4369377"/>
            <a:ext cx="5447433" cy="707874"/>
            <a:chOff x="1524000" y="4366463"/>
            <a:chExt cx="5447433" cy="707874"/>
          </a:xfrm>
        </p:grpSpPr>
        <p:sp>
          <p:nvSpPr>
            <p:cNvPr id="57" name="TextBox 56"/>
            <p:cNvSpPr txBox="1"/>
            <p:nvPr/>
          </p:nvSpPr>
          <p:spPr>
            <a:xfrm>
              <a:off x="1663411" y="4366463"/>
              <a:ext cx="5308022" cy="707874"/>
            </a:xfrm>
            <a:prstGeom prst="rect">
              <a:avLst/>
            </a:prstGeom>
            <a:solidFill>
              <a:schemeClr val="bg1"/>
            </a:solidFill>
          </p:spPr>
          <p:txBody>
            <a:bodyPr wrap="square" lIns="91428" tIns="45714" rIns="91428" bIns="45714" rtlCol="0">
              <a:spAutoFit/>
            </a:bodyPr>
            <a:lstStyle/>
            <a:p>
              <a:pPr algn="ctr"/>
              <a:r>
                <a:rPr lang="en-US" sz="2000" smtClean="0">
                  <a:latin typeface="Arial" pitchFamily="34" charset="0"/>
                  <a:ea typeface="Arial-Rounded" pitchFamily="34" charset="0"/>
                  <a:cs typeface="Arial" pitchFamily="34" charset="0"/>
                </a:rPr>
                <a:t>Con hổ được gọi là con gì?</a:t>
              </a:r>
            </a:p>
            <a:p>
              <a:pPr algn="ctr"/>
              <a:endParaRPr lang="en-US" sz="2000" smtClean="0">
                <a:latin typeface="Arial" pitchFamily="34" charset="0"/>
                <a:ea typeface="Arial-Rounded" pitchFamily="34" charset="0"/>
                <a:cs typeface="Arial" pitchFamily="34" charset="0"/>
              </a:endParaRPr>
            </a:p>
          </p:txBody>
        </p:sp>
        <p:sp>
          <p:nvSpPr>
            <p:cNvPr id="58" name="TextBox 57"/>
            <p:cNvSpPr txBox="1"/>
            <p:nvPr/>
          </p:nvSpPr>
          <p:spPr>
            <a:xfrm>
              <a:off x="1524000" y="4367012"/>
              <a:ext cx="659822" cy="400097"/>
            </a:xfrm>
            <a:prstGeom prst="rect">
              <a:avLst/>
            </a:prstGeom>
            <a:solidFill>
              <a:schemeClr val="bg1"/>
            </a:solidFill>
          </p:spPr>
          <p:txBody>
            <a:bodyPr wrap="square" lIns="91428" tIns="45714" rIns="91428" bIns="45714" rtlCol="0">
              <a:spAutoFit/>
            </a:bodyPr>
            <a:lstStyle/>
            <a:p>
              <a:pPr algn="just"/>
              <a:r>
                <a:rPr lang="en-US" sz="2000" smtClean="0">
                  <a:latin typeface="Arial" pitchFamily="34" charset="0"/>
                  <a:ea typeface="Arial-Rounded" pitchFamily="34" charset="0"/>
                  <a:cs typeface="Arial" pitchFamily="34" charset="0"/>
                </a:rPr>
                <a:t>(6)</a:t>
              </a:r>
              <a:endParaRPr lang="en-US" sz="2000">
                <a:latin typeface="Arial" pitchFamily="34" charset="0"/>
                <a:ea typeface="Arial-Rounded" pitchFamily="34" charset="0"/>
                <a:cs typeface="Arial" pitchFamily="34" charset="0"/>
              </a:endParaRPr>
            </a:p>
          </p:txBody>
        </p:sp>
      </p:grpSp>
      <p:sp>
        <p:nvSpPr>
          <p:cNvPr id="59" name="TextBox 58"/>
          <p:cNvSpPr txBox="1"/>
          <p:nvPr/>
        </p:nvSpPr>
        <p:spPr>
          <a:xfrm>
            <a:off x="3797875" y="3446271"/>
            <a:ext cx="330778" cy="400097"/>
          </a:xfrm>
          <a:prstGeom prst="rect">
            <a:avLst/>
          </a:prstGeom>
          <a:noFill/>
        </p:spPr>
        <p:txBody>
          <a:bodyPr wrap="square" lIns="91428" tIns="45714" rIns="91428" bIns="45714" rtlCol="0">
            <a:spAutoFit/>
          </a:bodyPr>
          <a:lstStyle/>
          <a:p>
            <a:pPr algn="ctr"/>
            <a:r>
              <a:rPr lang="en-US" sz="2000" b="1">
                <a:latin typeface="Arial" pitchFamily="34" charset="0"/>
                <a:ea typeface="Arial-Rounded" pitchFamily="34" charset="0"/>
                <a:cs typeface="Arial" pitchFamily="34" charset="0"/>
              </a:rPr>
              <a:t>C</a:t>
            </a:r>
            <a:endParaRPr lang="en-US" sz="2000" b="1" smtClean="0">
              <a:latin typeface="Arial" pitchFamily="34" charset="0"/>
              <a:ea typeface="Arial-Rounded" pitchFamily="34" charset="0"/>
              <a:cs typeface="Arial" pitchFamily="34" charset="0"/>
            </a:endParaRPr>
          </a:p>
        </p:txBody>
      </p:sp>
      <p:sp>
        <p:nvSpPr>
          <p:cNvPr id="60" name="TextBox 59"/>
          <p:cNvSpPr txBox="1"/>
          <p:nvPr/>
        </p:nvSpPr>
        <p:spPr>
          <a:xfrm>
            <a:off x="4253344" y="3446271"/>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Ọ</a:t>
            </a:r>
          </a:p>
        </p:txBody>
      </p:sp>
      <p:sp>
        <p:nvSpPr>
          <p:cNvPr id="61" name="TextBox 60"/>
          <p:cNvSpPr txBox="1"/>
          <p:nvPr/>
        </p:nvSpPr>
        <p:spPr>
          <a:xfrm>
            <a:off x="4698422" y="3446271"/>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P</a:t>
            </a:r>
          </a:p>
        </p:txBody>
      </p:sp>
      <p:grpSp>
        <p:nvGrpSpPr>
          <p:cNvPr id="62" name="Group 61"/>
          <p:cNvGrpSpPr/>
          <p:nvPr/>
        </p:nvGrpSpPr>
        <p:grpSpPr>
          <a:xfrm>
            <a:off x="1524000" y="4400550"/>
            <a:ext cx="5447433" cy="707874"/>
            <a:chOff x="1524000" y="4366463"/>
            <a:chExt cx="5447433" cy="707874"/>
          </a:xfrm>
        </p:grpSpPr>
        <p:sp>
          <p:nvSpPr>
            <p:cNvPr id="63" name="TextBox 62"/>
            <p:cNvSpPr txBox="1"/>
            <p:nvPr/>
          </p:nvSpPr>
          <p:spPr>
            <a:xfrm>
              <a:off x="1663411" y="4366463"/>
              <a:ext cx="5308022" cy="707874"/>
            </a:xfrm>
            <a:prstGeom prst="rect">
              <a:avLst/>
            </a:prstGeom>
            <a:solidFill>
              <a:schemeClr val="bg1"/>
            </a:solidFill>
          </p:spPr>
          <p:txBody>
            <a:bodyPr wrap="square" lIns="91428" tIns="45714" rIns="91428" bIns="45714" rtlCol="0">
              <a:spAutoFit/>
            </a:bodyPr>
            <a:lstStyle/>
            <a:p>
              <a:pPr algn="ctr"/>
              <a:r>
                <a:rPr lang="en-US" sz="2000" smtClean="0">
                  <a:latin typeface="Arial" pitchFamily="34" charset="0"/>
                  <a:ea typeface="Arial-Rounded" pitchFamily="34" charset="0"/>
                  <a:cs typeface="Arial" pitchFamily="34" charset="0"/>
                </a:rPr>
                <a:t>Củ gì đo đỏ, con thỏ thích ăn?</a:t>
              </a:r>
            </a:p>
            <a:p>
              <a:pPr algn="ctr"/>
              <a:endParaRPr lang="en-US" sz="2000" smtClean="0">
                <a:latin typeface="Arial" pitchFamily="34" charset="0"/>
                <a:ea typeface="Arial-Rounded" pitchFamily="34" charset="0"/>
                <a:cs typeface="Arial" pitchFamily="34" charset="0"/>
              </a:endParaRPr>
            </a:p>
          </p:txBody>
        </p:sp>
        <p:sp>
          <p:nvSpPr>
            <p:cNvPr id="64" name="TextBox 63"/>
            <p:cNvSpPr txBox="1"/>
            <p:nvPr/>
          </p:nvSpPr>
          <p:spPr>
            <a:xfrm>
              <a:off x="1524000" y="4367012"/>
              <a:ext cx="659822" cy="400097"/>
            </a:xfrm>
            <a:prstGeom prst="rect">
              <a:avLst/>
            </a:prstGeom>
            <a:solidFill>
              <a:schemeClr val="bg1"/>
            </a:solidFill>
          </p:spPr>
          <p:txBody>
            <a:bodyPr wrap="square" lIns="91428" tIns="45714" rIns="91428" bIns="45714" rtlCol="0">
              <a:spAutoFit/>
            </a:bodyPr>
            <a:lstStyle/>
            <a:p>
              <a:pPr algn="just"/>
              <a:r>
                <a:rPr lang="en-US" sz="2000" smtClean="0">
                  <a:latin typeface="Arial" pitchFamily="34" charset="0"/>
                  <a:ea typeface="Arial-Rounded" pitchFamily="34" charset="0"/>
                  <a:cs typeface="Arial" pitchFamily="34" charset="0"/>
                </a:rPr>
                <a:t>(7)</a:t>
              </a:r>
              <a:endParaRPr lang="en-US" sz="2000">
                <a:latin typeface="Arial" pitchFamily="34" charset="0"/>
                <a:ea typeface="Arial-Rounded" pitchFamily="34" charset="0"/>
                <a:cs typeface="Arial" pitchFamily="34" charset="0"/>
              </a:endParaRPr>
            </a:p>
          </p:txBody>
        </p:sp>
      </p:grpSp>
      <p:sp>
        <p:nvSpPr>
          <p:cNvPr id="65" name="TextBox 64"/>
          <p:cNvSpPr txBox="1"/>
          <p:nvPr/>
        </p:nvSpPr>
        <p:spPr>
          <a:xfrm>
            <a:off x="4252479" y="3902729"/>
            <a:ext cx="330778" cy="400097"/>
          </a:xfrm>
          <a:prstGeom prst="rect">
            <a:avLst/>
          </a:prstGeom>
          <a:noFill/>
        </p:spPr>
        <p:txBody>
          <a:bodyPr wrap="square" lIns="91428" tIns="45714" rIns="91428" bIns="45714" rtlCol="0">
            <a:spAutoFit/>
          </a:bodyPr>
          <a:lstStyle/>
          <a:p>
            <a:pPr algn="ctr"/>
            <a:r>
              <a:rPr lang="en-US" sz="2000" b="1">
                <a:latin typeface="Arial" pitchFamily="34" charset="0"/>
                <a:ea typeface="Arial-Rounded" pitchFamily="34" charset="0"/>
                <a:cs typeface="Arial" pitchFamily="34" charset="0"/>
              </a:rPr>
              <a:t>C</a:t>
            </a:r>
            <a:endParaRPr lang="en-US" sz="2000" b="1" smtClean="0">
              <a:latin typeface="Arial" pitchFamily="34" charset="0"/>
              <a:ea typeface="Arial-Rounded" pitchFamily="34" charset="0"/>
              <a:cs typeface="Arial" pitchFamily="34" charset="0"/>
            </a:endParaRPr>
          </a:p>
        </p:txBody>
      </p:sp>
      <p:sp>
        <p:nvSpPr>
          <p:cNvPr id="66" name="TextBox 65"/>
          <p:cNvSpPr txBox="1"/>
          <p:nvPr/>
        </p:nvSpPr>
        <p:spPr>
          <a:xfrm>
            <a:off x="4707948" y="3902729"/>
            <a:ext cx="330778" cy="400097"/>
          </a:xfrm>
          <a:prstGeom prst="rect">
            <a:avLst/>
          </a:prstGeom>
          <a:noFill/>
        </p:spPr>
        <p:txBody>
          <a:bodyPr wrap="square" lIns="91428" tIns="45714" rIns="91428" bIns="45714" rtlCol="0">
            <a:spAutoFit/>
          </a:bodyPr>
          <a:lstStyle/>
          <a:p>
            <a:pPr algn="ctr"/>
            <a:r>
              <a:rPr lang="en-US" sz="2000" b="1">
                <a:latin typeface="Arial" pitchFamily="34" charset="0"/>
                <a:ea typeface="Arial-Rounded" pitchFamily="34" charset="0"/>
                <a:cs typeface="Arial" pitchFamily="34" charset="0"/>
              </a:rPr>
              <a:t>À</a:t>
            </a:r>
            <a:endParaRPr lang="en-US" sz="2000" b="1" smtClean="0">
              <a:latin typeface="Arial" pitchFamily="34" charset="0"/>
              <a:ea typeface="Arial-Rounded" pitchFamily="34" charset="0"/>
              <a:cs typeface="Arial" pitchFamily="34" charset="0"/>
            </a:endParaRPr>
          </a:p>
        </p:txBody>
      </p:sp>
      <p:sp>
        <p:nvSpPr>
          <p:cNvPr id="67" name="TextBox 66"/>
          <p:cNvSpPr txBox="1"/>
          <p:nvPr/>
        </p:nvSpPr>
        <p:spPr>
          <a:xfrm>
            <a:off x="5153026" y="3902729"/>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R</a:t>
            </a:r>
          </a:p>
        </p:txBody>
      </p:sp>
      <p:sp>
        <p:nvSpPr>
          <p:cNvPr id="68" name="TextBox 67"/>
          <p:cNvSpPr txBox="1"/>
          <p:nvPr/>
        </p:nvSpPr>
        <p:spPr>
          <a:xfrm>
            <a:off x="5634470" y="3906192"/>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Ố</a:t>
            </a:r>
          </a:p>
        </p:txBody>
      </p:sp>
      <p:sp>
        <p:nvSpPr>
          <p:cNvPr id="69" name="TextBox 68"/>
          <p:cNvSpPr txBox="1"/>
          <p:nvPr/>
        </p:nvSpPr>
        <p:spPr>
          <a:xfrm>
            <a:off x="6089939" y="3906192"/>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T</a:t>
            </a:r>
          </a:p>
        </p:txBody>
      </p:sp>
    </p:spTree>
    <p:extLst>
      <p:ext uri="{BB962C8B-B14F-4D97-AF65-F5344CB8AC3E}">
        <p14:creationId xmlns:p14="http://schemas.microsoft.com/office/powerpoint/2010/main" val="273525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5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25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25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25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250"/>
                                        <p:tgtEl>
                                          <p:spTgt spid="2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25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250"/>
                                        <p:tgtEl>
                                          <p:spTgt spid="3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250"/>
                                        <p:tgtEl>
                                          <p:spTgt spid="3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250"/>
                                        <p:tgtEl>
                                          <p:spTgt spid="3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250"/>
                                        <p:tgtEl>
                                          <p:spTgt spid="3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250"/>
                                        <p:tgtEl>
                                          <p:spTgt spid="3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250"/>
                                        <p:tgtEl>
                                          <p:spTgt spid="3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fade">
                                      <p:cBhvr>
                                        <p:cTn id="64" dur="500"/>
                                        <p:tgtEl>
                                          <p:spTgt spid="3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250"/>
                                        <p:tgtEl>
                                          <p:spTgt spid="4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250"/>
                                        <p:tgtEl>
                                          <p:spTgt spid="4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250"/>
                                        <p:tgtEl>
                                          <p:spTgt spid="4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250"/>
                                        <p:tgtEl>
                                          <p:spTgt spid="4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250"/>
                                        <p:tgtEl>
                                          <p:spTgt spid="47"/>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250"/>
                                        <p:tgtEl>
                                          <p:spTgt spid="4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25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fade">
                                      <p:cBhvr>
                                        <p:cTn id="92" dur="500"/>
                                        <p:tgtEl>
                                          <p:spTgt spid="5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53"/>
                                        </p:tgtEl>
                                        <p:attrNameLst>
                                          <p:attrName>style.visibility</p:attrName>
                                        </p:attrNameLst>
                                      </p:cBhvr>
                                      <p:to>
                                        <p:strVal val="visible"/>
                                      </p:to>
                                    </p:set>
                                    <p:animEffect transition="in" filter="fade">
                                      <p:cBhvr>
                                        <p:cTn id="97" dur="250"/>
                                        <p:tgtEl>
                                          <p:spTgt spid="53"/>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54"/>
                                        </p:tgtEl>
                                        <p:attrNameLst>
                                          <p:attrName>style.visibility</p:attrName>
                                        </p:attrNameLst>
                                      </p:cBhvr>
                                      <p:to>
                                        <p:strVal val="visible"/>
                                      </p:to>
                                    </p:set>
                                    <p:animEffect transition="in" filter="fade">
                                      <p:cBhvr>
                                        <p:cTn id="100" dur="250"/>
                                        <p:tgtEl>
                                          <p:spTgt spid="54"/>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55"/>
                                        </p:tgtEl>
                                        <p:attrNameLst>
                                          <p:attrName>style.visibility</p:attrName>
                                        </p:attrNameLst>
                                      </p:cBhvr>
                                      <p:to>
                                        <p:strVal val="visible"/>
                                      </p:to>
                                    </p:set>
                                    <p:animEffect transition="in" filter="fade">
                                      <p:cBhvr>
                                        <p:cTn id="103" dur="250"/>
                                        <p:tgtEl>
                                          <p:spTgt spid="55"/>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56"/>
                                        </p:tgtEl>
                                        <p:attrNameLst>
                                          <p:attrName>style.visibility</p:attrName>
                                        </p:attrNameLst>
                                      </p:cBhvr>
                                      <p:to>
                                        <p:strVal val="visible"/>
                                      </p:to>
                                    </p:set>
                                    <p:animEffect transition="in" filter="fade">
                                      <p:cBhvr>
                                        <p:cTn id="108" dur="500"/>
                                        <p:tgtEl>
                                          <p:spTgt spid="56"/>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59"/>
                                        </p:tgtEl>
                                        <p:attrNameLst>
                                          <p:attrName>style.visibility</p:attrName>
                                        </p:attrNameLst>
                                      </p:cBhvr>
                                      <p:to>
                                        <p:strVal val="visible"/>
                                      </p:to>
                                    </p:set>
                                    <p:animEffect transition="in" filter="fade">
                                      <p:cBhvr>
                                        <p:cTn id="113" dur="250"/>
                                        <p:tgtEl>
                                          <p:spTgt spid="59"/>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60"/>
                                        </p:tgtEl>
                                        <p:attrNameLst>
                                          <p:attrName>style.visibility</p:attrName>
                                        </p:attrNameLst>
                                      </p:cBhvr>
                                      <p:to>
                                        <p:strVal val="visible"/>
                                      </p:to>
                                    </p:set>
                                    <p:animEffect transition="in" filter="fade">
                                      <p:cBhvr>
                                        <p:cTn id="116" dur="250"/>
                                        <p:tgtEl>
                                          <p:spTgt spid="60"/>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61"/>
                                        </p:tgtEl>
                                        <p:attrNameLst>
                                          <p:attrName>style.visibility</p:attrName>
                                        </p:attrNameLst>
                                      </p:cBhvr>
                                      <p:to>
                                        <p:strVal val="visible"/>
                                      </p:to>
                                    </p:set>
                                    <p:animEffect transition="in" filter="fade">
                                      <p:cBhvr>
                                        <p:cTn id="119" dur="250"/>
                                        <p:tgtEl>
                                          <p:spTgt spid="61"/>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62"/>
                                        </p:tgtEl>
                                        <p:attrNameLst>
                                          <p:attrName>style.visibility</p:attrName>
                                        </p:attrNameLst>
                                      </p:cBhvr>
                                      <p:to>
                                        <p:strVal val="visible"/>
                                      </p:to>
                                    </p:set>
                                    <p:animEffect transition="in" filter="fade">
                                      <p:cBhvr>
                                        <p:cTn id="124" dur="500"/>
                                        <p:tgtEl>
                                          <p:spTgt spid="62"/>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65"/>
                                        </p:tgtEl>
                                        <p:attrNameLst>
                                          <p:attrName>style.visibility</p:attrName>
                                        </p:attrNameLst>
                                      </p:cBhvr>
                                      <p:to>
                                        <p:strVal val="visible"/>
                                      </p:to>
                                    </p:set>
                                    <p:animEffect transition="in" filter="fade">
                                      <p:cBhvr>
                                        <p:cTn id="129" dur="250"/>
                                        <p:tgtEl>
                                          <p:spTgt spid="65"/>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66"/>
                                        </p:tgtEl>
                                        <p:attrNameLst>
                                          <p:attrName>style.visibility</p:attrName>
                                        </p:attrNameLst>
                                      </p:cBhvr>
                                      <p:to>
                                        <p:strVal val="visible"/>
                                      </p:to>
                                    </p:set>
                                    <p:animEffect transition="in" filter="fade">
                                      <p:cBhvr>
                                        <p:cTn id="132" dur="250"/>
                                        <p:tgtEl>
                                          <p:spTgt spid="66"/>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67"/>
                                        </p:tgtEl>
                                        <p:attrNameLst>
                                          <p:attrName>style.visibility</p:attrName>
                                        </p:attrNameLst>
                                      </p:cBhvr>
                                      <p:to>
                                        <p:strVal val="visible"/>
                                      </p:to>
                                    </p:set>
                                    <p:animEffect transition="in" filter="fade">
                                      <p:cBhvr>
                                        <p:cTn id="135" dur="250"/>
                                        <p:tgtEl>
                                          <p:spTgt spid="67"/>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68"/>
                                        </p:tgtEl>
                                        <p:attrNameLst>
                                          <p:attrName>style.visibility</p:attrName>
                                        </p:attrNameLst>
                                      </p:cBhvr>
                                      <p:to>
                                        <p:strVal val="visible"/>
                                      </p:to>
                                    </p:set>
                                    <p:animEffect transition="in" filter="fade">
                                      <p:cBhvr>
                                        <p:cTn id="138" dur="250"/>
                                        <p:tgtEl>
                                          <p:spTgt spid="68"/>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69"/>
                                        </p:tgtEl>
                                        <p:attrNameLst>
                                          <p:attrName>style.visibility</p:attrName>
                                        </p:attrNameLst>
                                      </p:cBhvr>
                                      <p:to>
                                        <p:strVal val="visible"/>
                                      </p:to>
                                    </p:set>
                                    <p:animEffect transition="in" filter="fade">
                                      <p:cBhvr>
                                        <p:cTn id="141" dur="25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7" grpId="0"/>
      <p:bldP spid="28" grpId="0"/>
      <p:bldP spid="29" grpId="0"/>
      <p:bldP spid="33" grpId="0"/>
      <p:bldP spid="34" grpId="0"/>
      <p:bldP spid="35" grpId="0"/>
      <p:bldP spid="36" grpId="0"/>
      <p:bldP spid="37" grpId="0"/>
      <p:bldP spid="38" grpId="0"/>
      <p:bldP spid="43" grpId="0"/>
      <p:bldP spid="44" grpId="0"/>
      <p:bldP spid="45" grpId="0"/>
      <p:bldP spid="46" grpId="0"/>
      <p:bldP spid="47" grpId="0"/>
      <p:bldP spid="48" grpId="0"/>
      <p:bldP spid="49" grpId="0"/>
      <p:bldP spid="53" grpId="0"/>
      <p:bldP spid="54" grpId="0"/>
      <p:bldP spid="55" grpId="0"/>
      <p:bldP spid="59" grpId="0"/>
      <p:bldP spid="60" grpId="0"/>
      <p:bldP spid="61" grpId="0"/>
      <p:bldP spid="65" grpId="0"/>
      <p:bldP spid="66" grpId="0"/>
      <p:bldP spid="67" grpId="0"/>
      <p:bldP spid="68" grpId="0"/>
      <p:bldP spid="6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r>
              <a:rPr lang="en-US" sz="3200" b="1">
                <a:solidFill>
                  <a:schemeClr val="tx1"/>
                </a:solidFill>
                <a:latin typeface="Arial" pitchFamily="34" charset="0"/>
                <a:cs typeface="Arial" pitchFamily="34" charset="0"/>
              </a:rPr>
              <a:t>Dặn dò:</a:t>
            </a:r>
          </a:p>
          <a:p>
            <a:pPr marL="457138" indent="-457138" algn="just">
              <a:buFontTx/>
              <a:buChar char="-"/>
            </a:pPr>
            <a:r>
              <a:rPr lang="en-US" sz="3200" smtClean="0">
                <a:solidFill>
                  <a:schemeClr val="tx1"/>
                </a:solidFill>
                <a:latin typeface="Arial" pitchFamily="34" charset="0"/>
                <a:cs typeface="Arial" pitchFamily="34" charset="0"/>
              </a:rPr>
              <a:t>Xem </a:t>
            </a:r>
            <a:r>
              <a:rPr lang="en-US" sz="3200">
                <a:solidFill>
                  <a:schemeClr val="tx1"/>
                </a:solidFill>
                <a:latin typeface="Arial" pitchFamily="34" charset="0"/>
                <a:cs typeface="Arial" pitchFamily="34" charset="0"/>
              </a:rPr>
              <a:t>lại </a:t>
            </a:r>
            <a:r>
              <a:rPr lang="en-US" sz="3200" smtClean="0">
                <a:solidFill>
                  <a:schemeClr val="tx1"/>
                </a:solidFill>
                <a:latin typeface="Arial" pitchFamily="34" charset="0"/>
                <a:cs typeface="Arial" pitchFamily="34" charset="0"/>
              </a:rPr>
              <a:t>bài</a:t>
            </a:r>
            <a:r>
              <a:rPr lang="en-US" sz="3200">
                <a:solidFill>
                  <a:schemeClr val="tx1"/>
                </a:solidFill>
                <a:latin typeface="Arial" pitchFamily="34" charset="0"/>
                <a:cs typeface="Arial" pitchFamily="34" charset="0"/>
              </a:rPr>
              <a:t> </a:t>
            </a:r>
            <a:r>
              <a:rPr lang="en-US" sz="3200" smtClean="0">
                <a:solidFill>
                  <a:schemeClr val="tx1"/>
                </a:solidFill>
                <a:latin typeface="Arial" pitchFamily="34" charset="0"/>
                <a:cs typeface="Arial" pitchFamily="34" charset="0"/>
              </a:rPr>
              <a:t>từ trang 144 đến trang 147.</a:t>
            </a:r>
            <a:endParaRPr lang="en-US" sz="3200">
              <a:solidFill>
                <a:schemeClr val="tx1"/>
              </a:solidFill>
              <a:latin typeface="Arial" pitchFamily="34" charset="0"/>
              <a:cs typeface="Arial" pitchFamily="34" charset="0"/>
            </a:endParaRPr>
          </a:p>
          <a:p>
            <a:pPr marL="457138" indent="-457138" algn="just">
              <a:buFontTx/>
              <a:buChar char="-"/>
            </a:pPr>
            <a:r>
              <a:rPr lang="en-US" sz="3200">
                <a:solidFill>
                  <a:schemeClr val="tx1"/>
                </a:solidFill>
                <a:latin typeface="Arial" pitchFamily="34" charset="0"/>
                <a:cs typeface="Arial" pitchFamily="34" charset="0"/>
              </a:rPr>
              <a:t>Chuẩn bị bài mới </a:t>
            </a:r>
            <a:r>
              <a:rPr lang="en-US" sz="3200" i="1" smtClean="0">
                <a:solidFill>
                  <a:schemeClr val="tx1"/>
                </a:solidFill>
                <a:latin typeface="Arial" pitchFamily="34" charset="0"/>
                <a:cs typeface="Arial" pitchFamily="34" charset="0"/>
              </a:rPr>
              <a:t>Lính cứu hoả </a:t>
            </a:r>
            <a:r>
              <a:rPr lang="en-US" sz="3200" smtClean="0">
                <a:solidFill>
                  <a:schemeClr val="tx1"/>
                </a:solidFill>
                <a:latin typeface="Arial" pitchFamily="34" charset="0"/>
                <a:cs typeface="Arial" pitchFamily="34" charset="0"/>
              </a:rPr>
              <a:t>(trang 148).</a:t>
            </a:r>
            <a:endParaRPr lang="en-US" sz="32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87234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4" y="358379"/>
            <a:ext cx="8915400" cy="4346971"/>
          </a:xfrm>
        </p:spPr>
        <p:txBody>
          <a:bodyPr>
            <a:noAutofit/>
          </a:bodyPr>
          <a:lstStyle/>
          <a:p>
            <a:pPr algn="l"/>
            <a:r>
              <a:rPr lang="en-US" sz="2000" smtClean="0">
                <a:latin typeface="Arial" pitchFamily="34" charset="0"/>
                <a:cs typeface="Arial" pitchFamily="34" charset="0"/>
              </a:rPr>
              <a:t>Mời thầy cô tham gia nhóm chia sẻ tài liệu: </a:t>
            </a:r>
            <a:r>
              <a:rPr lang="en-US" sz="1800">
                <a:latin typeface="Arial" pitchFamily="34" charset="0"/>
                <a:cs typeface="Arial" pitchFamily="34" charset="0"/>
                <a:hlinkClick r:id="rId2"/>
              </a:rPr>
              <a:t>https://</a:t>
            </a:r>
            <a:r>
              <a:rPr lang="en-US" sz="1800" smtClean="0">
                <a:latin typeface="Arial" pitchFamily="34" charset="0"/>
                <a:cs typeface="Arial" pitchFamily="34" charset="0"/>
                <a:hlinkClick r:id="rId2"/>
              </a:rPr>
              <a:t>www.facebook.com/groups/443096903751589</a:t>
            </a:r>
            <a:r>
              <a:rPr lang="en-US" sz="1800" smtClean="0">
                <a:latin typeface="Arial" pitchFamily="34" charset="0"/>
                <a:cs typeface="Arial" pitchFamily="34" charset="0"/>
              </a:rPr>
              <a:t/>
            </a:r>
            <a:br>
              <a:rPr lang="en-US" sz="1800" smtClean="0">
                <a:latin typeface="Arial" pitchFamily="34" charset="0"/>
                <a:cs typeface="Arial" pitchFamily="34" charset="0"/>
              </a:rPr>
            </a:br>
            <a:r>
              <a:rPr lang="en-US" sz="1800" smtClean="0">
                <a:latin typeface="Arial" pitchFamily="34" charset="0"/>
                <a:cs typeface="Arial" pitchFamily="34" charset="0"/>
              </a:rPr>
              <a:t>Zalo: 0916604268 </a:t>
            </a:r>
            <a:br>
              <a:rPr lang="en-US" sz="1800" smtClean="0">
                <a:latin typeface="Arial" pitchFamily="34" charset="0"/>
                <a:cs typeface="Arial" pitchFamily="34" charset="0"/>
              </a:rPr>
            </a:br>
            <a:r>
              <a:rPr lang="en-US" sz="1800" smtClean="0">
                <a:latin typeface="Arial" pitchFamily="34" charset="0"/>
                <a:cs typeface="Arial" pitchFamily="34" charset="0"/>
              </a:rPr>
              <a:t>Nếu phát hiện lỗi sai nào, phiền thầy cô chụp ảnh và báo lại giúp em nhé!</a:t>
            </a:r>
            <a:br>
              <a:rPr lang="en-US" sz="1800" smtClean="0">
                <a:latin typeface="Arial" pitchFamily="34" charset="0"/>
                <a:cs typeface="Arial" pitchFamily="34" charset="0"/>
              </a:rPr>
            </a:br>
            <a:r>
              <a:rPr lang="en-US" sz="1800" smtClean="0">
                <a:latin typeface="Arial" pitchFamily="34" charset="0"/>
                <a:cs typeface="Arial" pitchFamily="34" charset="0"/>
              </a:rPr>
              <a:t>Trân trọng!</a:t>
            </a:r>
            <a:endParaRPr lang="en-US" sz="2000">
              <a:latin typeface="Arial" pitchFamily="34" charset="0"/>
              <a:cs typeface="Arial" pitchFamily="34" charset="0"/>
            </a:endParaRPr>
          </a:p>
        </p:txBody>
      </p:sp>
    </p:spTree>
    <p:extLst>
      <p:ext uri="{BB962C8B-B14F-4D97-AF65-F5344CB8AC3E}">
        <p14:creationId xmlns:p14="http://schemas.microsoft.com/office/powerpoint/2010/main" val="29518347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E590EC"/>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A71FB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2" name="Group 1"/>
          <p:cNvGrpSpPr/>
          <p:nvPr/>
        </p:nvGrpSpPr>
        <p:grpSpPr>
          <a:xfrm>
            <a:off x="2400655" y="2152115"/>
            <a:ext cx="499388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CC27D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E590EC"/>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a:solidFill>
            <a:srgbClr val="A71FB1"/>
          </a:solidFill>
        </p:grpSpPr>
        <p:sp>
          <p:nvSpPr>
            <p:cNvPr id="9" name="Oval 8"/>
            <p:cNvSpPr/>
            <p:nvPr/>
          </p:nvSpPr>
          <p:spPr>
            <a:xfrm>
              <a:off x="1212273" y="1084984"/>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2700" y="178394"/>
            <a:ext cx="1341530" cy="1107947"/>
          </a:xfrm>
          <a:prstGeom prst="rect">
            <a:avLst/>
          </a:prstGeom>
          <a:noFill/>
        </p:spPr>
        <p:txBody>
          <a:bodyPr wrap="square" lIns="91391" tIns="45696" rIns="91391" bIns="45696" rtlCol="0">
            <a:spAutoFit/>
          </a:bodyPr>
          <a:lstStyle/>
          <a:p>
            <a:pPr algn="ctr"/>
            <a:r>
              <a:rPr lang="en-US" sz="6600" b="1">
                <a:solidFill>
                  <a:srgbClr val="A71FB1"/>
                </a:solidFill>
                <a:latin typeface="Arial Rounded MT Bold" pitchFamily="34" charset="0"/>
                <a:ea typeface="Arial-Rounded" pitchFamily="34" charset="0"/>
                <a:cs typeface="Times New Roman" pitchFamily="18" charset="0"/>
              </a:rPr>
              <a:t>2</a:t>
            </a:r>
          </a:p>
        </p:txBody>
      </p:sp>
      <p:sp>
        <p:nvSpPr>
          <p:cNvPr id="29" name="TextBox 28"/>
          <p:cNvSpPr txBox="1"/>
          <p:nvPr/>
        </p:nvSpPr>
        <p:spPr>
          <a:xfrm>
            <a:off x="1676400" y="461345"/>
            <a:ext cx="7304442" cy="830948"/>
          </a:xfrm>
          <a:prstGeom prst="rect">
            <a:avLst/>
          </a:prstGeom>
          <a:noFill/>
        </p:spPr>
        <p:txBody>
          <a:bodyPr wrap="square" lIns="91391" tIns="45696" rIns="91391" bIns="45696" rtlCol="0">
            <a:spAutoFit/>
          </a:bodyPr>
          <a:lstStyle/>
          <a:p>
            <a:pPr algn="ctr"/>
            <a:r>
              <a:rPr lang="en-US" sz="4800" b="1" smtClean="0">
                <a:ln w="3175">
                  <a:solidFill>
                    <a:schemeClr val="bg1"/>
                  </a:solidFill>
                </a:ln>
                <a:solidFill>
                  <a:schemeClr val="bg1"/>
                </a:solidFill>
                <a:latin typeface="Arial-Rounded" pitchFamily="34" charset="0"/>
                <a:ea typeface="Arial-Rounded" pitchFamily="34" charset="0"/>
                <a:cs typeface="Arial-Rounded" pitchFamily="34" charset="0"/>
              </a:rPr>
              <a:t>ĐẤT NƯỚC VÀ CON NGƯỜI</a:t>
            </a:r>
            <a:endParaRPr lang="en-US" sz="4800" b="1">
              <a:ln w="3175">
                <a:solidFill>
                  <a:schemeClr val="bg1"/>
                </a:solidFill>
              </a:ln>
              <a:solidFill>
                <a:schemeClr val="bg1"/>
              </a:solidFill>
              <a:latin typeface="Arial-Rounded" pitchFamily="34" charset="0"/>
              <a:ea typeface="Arial-Rounded" pitchFamily="34" charset="0"/>
              <a:cs typeface="Arial-Rounded" pitchFamily="34" charset="0"/>
            </a:endParaRPr>
          </a:p>
        </p:txBody>
      </p:sp>
      <p:sp>
        <p:nvSpPr>
          <p:cNvPr id="33" name="TextBox 32"/>
          <p:cNvSpPr txBox="1"/>
          <p:nvPr/>
        </p:nvSpPr>
        <p:spPr>
          <a:xfrm>
            <a:off x="1439639" y="2162639"/>
            <a:ext cx="990600" cy="954059"/>
          </a:xfrm>
          <a:prstGeom prst="rect">
            <a:avLst/>
          </a:prstGeom>
          <a:noFill/>
        </p:spPr>
        <p:txBody>
          <a:bodyPr wrap="square" lIns="91391" tIns="45696" rIns="91391" bIns="45696"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smtClean="0">
                <a:solidFill>
                  <a:schemeClr val="bg1"/>
                </a:solidFill>
                <a:latin typeface="Arial Rounded MT Bold" pitchFamily="34" charset="0"/>
                <a:ea typeface="Arial-Rounded" pitchFamily="34" charset="0"/>
                <a:cs typeface="Times New Roman" pitchFamily="18" charset="0"/>
              </a:rPr>
              <a:t>1</a:t>
            </a:r>
            <a:endParaRPr lang="en-US" sz="3200" b="1">
              <a:solidFill>
                <a:schemeClr val="bg1"/>
              </a:solidFill>
              <a:latin typeface="Arial Rounded MT Bold" pitchFamily="34" charset="0"/>
              <a:ea typeface="Arial-Rounded" pitchFamily="34" charset="0"/>
              <a:cs typeface="Times New Roman" pitchFamily="18" charset="0"/>
            </a:endParaRPr>
          </a:p>
        </p:txBody>
      </p:sp>
      <p:sp>
        <p:nvSpPr>
          <p:cNvPr id="24" name="TextBox 23"/>
          <p:cNvSpPr txBox="1"/>
          <p:nvPr/>
        </p:nvSpPr>
        <p:spPr>
          <a:xfrm>
            <a:off x="2008093" y="2289089"/>
            <a:ext cx="5121462" cy="646282"/>
          </a:xfrm>
          <a:prstGeom prst="rect">
            <a:avLst/>
          </a:prstGeom>
          <a:noFill/>
        </p:spPr>
        <p:txBody>
          <a:bodyPr wrap="square" lIns="91391" tIns="45696" rIns="91391" bIns="45696" rtlCol="0">
            <a:spAutoFit/>
          </a:bodyPr>
          <a:lstStyle/>
          <a:p>
            <a:pPr algn="ctr"/>
            <a:r>
              <a:rPr lang="en-US" sz="3600" b="1" smtClean="0">
                <a:solidFill>
                  <a:srgbClr val="A71FB1"/>
                </a:solidFill>
                <a:latin typeface="Arial-Rounded" pitchFamily="34" charset="0"/>
                <a:ea typeface="Arial-Rounded" pitchFamily="34" charset="0"/>
                <a:cs typeface="Arial-Rounded" pitchFamily="34" charset="0"/>
              </a:rPr>
              <a:t>CẬU BÉ THÔNG MINH</a:t>
            </a:r>
            <a:endParaRPr lang="en-US" sz="3600" b="1">
              <a:solidFill>
                <a:srgbClr val="A71FB1"/>
              </a:solidFill>
              <a:latin typeface="Arial-Rounded" pitchFamily="34" charset="0"/>
              <a:ea typeface="Arial-Rounded" pitchFamily="34" charset="0"/>
              <a:cs typeface="Arial-Rounded" pitchFamily="34" charset="0"/>
            </a:endParaRPr>
          </a:p>
        </p:txBody>
      </p:sp>
      <p:grpSp>
        <p:nvGrpSpPr>
          <p:cNvPr id="20" name="Group 19"/>
          <p:cNvGrpSpPr/>
          <p:nvPr/>
        </p:nvGrpSpPr>
        <p:grpSpPr>
          <a:xfrm>
            <a:off x="-659634" y="-848744"/>
            <a:ext cx="2469633" cy="2296731"/>
            <a:chOff x="-2957976" y="-1125796"/>
            <a:chExt cx="2469633" cy="2296731"/>
          </a:xfrm>
        </p:grpSpPr>
        <p:sp>
          <p:nvSpPr>
            <p:cNvPr id="22" name="Oval 21"/>
            <p:cNvSpPr/>
            <p:nvPr/>
          </p:nvSpPr>
          <p:spPr>
            <a:xfrm rot="9814622">
              <a:off x="-2957976" y="-1125796"/>
              <a:ext cx="2469633" cy="229673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968493">
              <a:off x="-2721155" y="-827037"/>
              <a:ext cx="2069022" cy="1931010"/>
            </a:xfrm>
            <a:prstGeom prst="ellipse">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12700" y="178394"/>
            <a:ext cx="1341530" cy="1107911"/>
          </a:xfrm>
          <a:prstGeom prst="rect">
            <a:avLst/>
          </a:prstGeom>
          <a:noFill/>
        </p:spPr>
        <p:txBody>
          <a:bodyPr wrap="square" lIns="91354" tIns="45678" rIns="91354" bIns="45678" rtlCol="0">
            <a:spAutoFit/>
          </a:bodyPr>
          <a:lstStyle/>
          <a:p>
            <a:pPr algn="ctr"/>
            <a:r>
              <a:rPr lang="en-US" sz="6600" b="1" smtClean="0">
                <a:solidFill>
                  <a:srgbClr val="7030A0"/>
                </a:solidFill>
                <a:latin typeface="Arial Rounded MT Bold" pitchFamily="34" charset="0"/>
                <a:ea typeface="Arial-Rounded" pitchFamily="34" charset="0"/>
                <a:cs typeface="Times New Roman" pitchFamily="18" charset="0"/>
              </a:rPr>
              <a:t>8</a:t>
            </a:r>
            <a:endParaRPr lang="en-US" sz="6600" b="1">
              <a:solidFill>
                <a:srgbClr val="7030A0"/>
              </a:solidFill>
              <a:latin typeface="Arial Rounded MT Bold" pitchFamily="34" charset="0"/>
              <a:ea typeface="Arial-Rounded" pitchFamily="34" charset="0"/>
              <a:cs typeface="Times New Roman" pitchFamily="18"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977" t="22291" r="13993" b="47656"/>
          <a:stretch/>
        </p:blipFill>
        <p:spPr bwMode="auto">
          <a:xfrm>
            <a:off x="2590800" y="3231454"/>
            <a:ext cx="3513422" cy="1647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2120441"/>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209550" y="285750"/>
            <a:ext cx="609600" cy="609600"/>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5</a:t>
            </a:r>
            <a:endParaRPr lang="en-US" sz="2800" b="1">
              <a:solidFill>
                <a:schemeClr val="bg1"/>
              </a:solidFill>
              <a:latin typeface="Arial Rounded MT Bold" pitchFamily="34" charset="0"/>
              <a:cs typeface="Times New Roman" pitchFamily="18" charset="0"/>
            </a:endParaRPr>
          </a:p>
        </p:txBody>
      </p:sp>
      <p:sp>
        <p:nvSpPr>
          <p:cNvPr id="17" name="TextBox 16"/>
          <p:cNvSpPr txBox="1"/>
          <p:nvPr/>
        </p:nvSpPr>
        <p:spPr>
          <a:xfrm>
            <a:off x="876300" y="375046"/>
            <a:ext cx="8496300" cy="477042"/>
          </a:xfrm>
          <a:prstGeom prst="rect">
            <a:avLst/>
          </a:prstGeom>
          <a:noFill/>
        </p:spPr>
        <p:txBody>
          <a:bodyPr wrap="square" lIns="91428" tIns="45714" rIns="91428" bIns="45714" rtlCol="0">
            <a:spAutoFit/>
          </a:bodyPr>
          <a:lstStyle/>
          <a:p>
            <a:pPr algn="just"/>
            <a:r>
              <a:rPr lang="en-US" sz="2500" b="1" smtClean="0">
                <a:latin typeface="Arial" pitchFamily="34" charset="0"/>
                <a:ea typeface="Arial-Rounded" pitchFamily="34" charset="0"/>
                <a:cs typeface="Arial" pitchFamily="34" charset="0"/>
              </a:rPr>
              <a:t>Chọn từ ngữ để hoàn thiện câu và viết câu vào vở</a:t>
            </a:r>
            <a:endParaRPr lang="en-US" sz="2500" b="1">
              <a:latin typeface="Arial" pitchFamily="34" charset="0"/>
              <a:ea typeface="Arial-Rounded" pitchFamily="34" charset="0"/>
              <a:cs typeface="Arial" pitchFamily="34" charset="0"/>
            </a:endParaRPr>
          </a:p>
        </p:txBody>
      </p:sp>
      <p:sp>
        <p:nvSpPr>
          <p:cNvPr id="19" name="Rectangle 18"/>
          <p:cNvSpPr/>
          <p:nvPr/>
        </p:nvSpPr>
        <p:spPr>
          <a:xfrm>
            <a:off x="228600" y="1109972"/>
            <a:ext cx="8305800" cy="147771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63830" y="2833002"/>
            <a:ext cx="8686800" cy="1077085"/>
          </a:xfrm>
          <a:prstGeom prst="rect">
            <a:avLst/>
          </a:prstGeom>
          <a:noFill/>
        </p:spPr>
        <p:txBody>
          <a:bodyPr wrap="square" lIns="91305" tIns="45654" rIns="91305" bIns="45654" rtlCol="0">
            <a:spAutoFit/>
          </a:bodyPr>
          <a:lstStyle/>
          <a:p>
            <a:pPr algn="just"/>
            <a:r>
              <a:rPr lang="en-US" sz="3200" b="1" smtClean="0">
                <a:latin typeface="Arial" pitchFamily="34" charset="0"/>
                <a:ea typeface="Arial-Rounded" pitchFamily="34" charset="0"/>
                <a:cs typeface="Arial" pitchFamily="34" charset="0"/>
              </a:rPr>
              <a:t>a. Chúng tôi rất (…………) vì đội bóng mình yêu thích đã bị thua.</a:t>
            </a:r>
            <a:endParaRPr lang="en-US" sz="3200" b="1">
              <a:latin typeface="Arial" pitchFamily="34" charset="0"/>
              <a:ea typeface="Arial-Rounded" pitchFamily="34" charset="0"/>
              <a:cs typeface="Arial" pitchFamily="34" charset="0"/>
            </a:endParaRPr>
          </a:p>
        </p:txBody>
      </p:sp>
      <p:sp>
        <p:nvSpPr>
          <p:cNvPr id="21" name="TextBox 20"/>
          <p:cNvSpPr txBox="1"/>
          <p:nvPr/>
        </p:nvSpPr>
        <p:spPr>
          <a:xfrm>
            <a:off x="152400" y="3869565"/>
            <a:ext cx="8686800" cy="1077085"/>
          </a:xfrm>
          <a:prstGeom prst="rect">
            <a:avLst/>
          </a:prstGeom>
          <a:noFill/>
        </p:spPr>
        <p:txBody>
          <a:bodyPr wrap="square" lIns="91305" tIns="45654" rIns="91305" bIns="45654" rtlCol="0">
            <a:spAutoFit/>
          </a:bodyPr>
          <a:lstStyle/>
          <a:p>
            <a:pPr algn="just"/>
            <a:r>
              <a:rPr lang="en-US" sz="3200" b="1" smtClean="0">
                <a:latin typeface="Arial" pitchFamily="34" charset="0"/>
                <a:ea typeface="Arial-Rounded" pitchFamily="34" charset="0"/>
                <a:cs typeface="Arial" pitchFamily="34" charset="0"/>
              </a:rPr>
              <a:t>b. Hoa vẽ rất đẹp. Cả lớp ai cũng (…….…..) bạn ấy.</a:t>
            </a:r>
            <a:endParaRPr lang="en-US" sz="3200" b="1">
              <a:latin typeface="Arial" pitchFamily="34" charset="0"/>
              <a:ea typeface="Arial-Rounded" pitchFamily="34" charset="0"/>
              <a:cs typeface="Arial" pitchFamily="34" charset="0"/>
            </a:endParaRPr>
          </a:p>
        </p:txBody>
      </p:sp>
      <p:sp>
        <p:nvSpPr>
          <p:cNvPr id="22" name="TextBox 21"/>
          <p:cNvSpPr txBox="1"/>
          <p:nvPr/>
        </p:nvSpPr>
        <p:spPr>
          <a:xfrm>
            <a:off x="545459" y="1168847"/>
            <a:ext cx="2521591" cy="584763"/>
          </a:xfrm>
          <a:prstGeom prst="rect">
            <a:avLst/>
          </a:prstGeom>
          <a:solidFill>
            <a:schemeClr val="bg1"/>
          </a:solidFill>
        </p:spPr>
        <p:txBody>
          <a:bodyPr wrap="square" lIns="91428" tIns="45714" rIns="91428" bIns="45714" rtlCol="0">
            <a:spAutoFit/>
          </a:bodyPr>
          <a:lstStyle/>
          <a:p>
            <a:pPr algn="ctr"/>
            <a:r>
              <a:rPr lang="en-US" sz="3200" b="1" smtClean="0">
                <a:solidFill>
                  <a:srgbClr val="FF0000"/>
                </a:solidFill>
                <a:latin typeface="Arial" pitchFamily="34" charset="0"/>
                <a:ea typeface="Arial-Rounded" pitchFamily="34" charset="0"/>
                <a:cs typeface="Arial" pitchFamily="34" charset="0"/>
              </a:rPr>
              <a:t>thông minh</a:t>
            </a:r>
            <a:endParaRPr lang="en-US" sz="3200" b="1">
              <a:solidFill>
                <a:srgbClr val="FF0000"/>
              </a:solidFill>
              <a:latin typeface="Arial" pitchFamily="34" charset="0"/>
              <a:ea typeface="Arial-Rounded" pitchFamily="34" charset="0"/>
              <a:cs typeface="Arial" pitchFamily="34" charset="0"/>
            </a:endParaRPr>
          </a:p>
        </p:txBody>
      </p:sp>
      <p:sp>
        <p:nvSpPr>
          <p:cNvPr id="23" name="TextBox 22"/>
          <p:cNvSpPr txBox="1"/>
          <p:nvPr/>
        </p:nvSpPr>
        <p:spPr>
          <a:xfrm>
            <a:off x="1526619" y="1934727"/>
            <a:ext cx="1976223" cy="584763"/>
          </a:xfrm>
          <a:prstGeom prst="rect">
            <a:avLst/>
          </a:prstGeom>
          <a:solidFill>
            <a:schemeClr val="bg1"/>
          </a:solidFill>
          <a:ln>
            <a:noFill/>
          </a:ln>
        </p:spPr>
        <p:txBody>
          <a:bodyPr wrap="square" lIns="91428" tIns="45714" rIns="91428" bIns="45714" rtlCol="0">
            <a:spAutoFit/>
          </a:bodyPr>
          <a:lstStyle/>
          <a:p>
            <a:pPr algn="ctr"/>
            <a:r>
              <a:rPr lang="en-US" sz="3200" b="1" smtClean="0">
                <a:solidFill>
                  <a:srgbClr val="FF0000"/>
                </a:solidFill>
                <a:latin typeface="Arial" pitchFamily="34" charset="0"/>
                <a:ea typeface="Arial-Rounded" pitchFamily="34" charset="0"/>
                <a:cs typeface="Arial" pitchFamily="34" charset="0"/>
              </a:rPr>
              <a:t>nuối tiếc</a:t>
            </a:r>
            <a:endParaRPr lang="en-US" sz="3200" b="1">
              <a:solidFill>
                <a:srgbClr val="FF0000"/>
              </a:solidFill>
              <a:latin typeface="Arial" pitchFamily="34" charset="0"/>
              <a:ea typeface="Arial-Rounded" pitchFamily="34" charset="0"/>
              <a:cs typeface="Arial" pitchFamily="34" charset="0"/>
            </a:endParaRPr>
          </a:p>
        </p:txBody>
      </p:sp>
      <p:sp>
        <p:nvSpPr>
          <p:cNvPr id="24" name="TextBox 23"/>
          <p:cNvSpPr txBox="1"/>
          <p:nvPr/>
        </p:nvSpPr>
        <p:spPr>
          <a:xfrm>
            <a:off x="4758693" y="1940842"/>
            <a:ext cx="2175507" cy="584763"/>
          </a:xfrm>
          <a:prstGeom prst="rect">
            <a:avLst/>
          </a:prstGeom>
          <a:solidFill>
            <a:schemeClr val="bg1"/>
          </a:solidFill>
        </p:spPr>
        <p:txBody>
          <a:bodyPr wrap="square" lIns="91428" tIns="45714" rIns="91428" bIns="45714" rtlCol="0">
            <a:spAutoFit/>
          </a:bodyPr>
          <a:lstStyle/>
          <a:p>
            <a:pPr algn="ctr"/>
            <a:r>
              <a:rPr lang="en-US" sz="3200" b="1">
                <a:solidFill>
                  <a:srgbClr val="FF0000"/>
                </a:solidFill>
                <a:latin typeface="Arial" pitchFamily="34" charset="0"/>
                <a:ea typeface="Arial-Rounded" pitchFamily="34" charset="0"/>
                <a:cs typeface="Arial" pitchFamily="34" charset="0"/>
              </a:rPr>
              <a:t>v</a:t>
            </a:r>
            <a:r>
              <a:rPr lang="en-US" sz="3200" b="1" smtClean="0">
                <a:solidFill>
                  <a:srgbClr val="FF0000"/>
                </a:solidFill>
                <a:latin typeface="Arial" pitchFamily="34" charset="0"/>
                <a:ea typeface="Arial-Rounded" pitchFamily="34" charset="0"/>
                <a:cs typeface="Arial" pitchFamily="34" charset="0"/>
              </a:rPr>
              <a:t>ui mừng</a:t>
            </a:r>
            <a:endParaRPr lang="en-US" sz="3200" b="1">
              <a:solidFill>
                <a:srgbClr val="FF0000"/>
              </a:solidFill>
              <a:latin typeface="Arial" pitchFamily="34" charset="0"/>
              <a:ea typeface="Arial-Rounded" pitchFamily="34" charset="0"/>
              <a:cs typeface="Arial" pitchFamily="34" charset="0"/>
            </a:endParaRPr>
          </a:p>
        </p:txBody>
      </p:sp>
      <p:sp>
        <p:nvSpPr>
          <p:cNvPr id="25" name="TextBox 24"/>
          <p:cNvSpPr txBox="1"/>
          <p:nvPr/>
        </p:nvSpPr>
        <p:spPr>
          <a:xfrm>
            <a:off x="5867400" y="1168847"/>
            <a:ext cx="2209800" cy="584763"/>
          </a:xfrm>
          <a:prstGeom prst="rect">
            <a:avLst/>
          </a:prstGeom>
          <a:solidFill>
            <a:schemeClr val="bg1"/>
          </a:solidFill>
          <a:ln>
            <a:noFill/>
          </a:ln>
        </p:spPr>
        <p:txBody>
          <a:bodyPr wrap="square" lIns="91428" tIns="45714" rIns="91428" bIns="45714" rtlCol="0">
            <a:spAutoFit/>
          </a:bodyPr>
          <a:lstStyle/>
          <a:p>
            <a:pPr algn="ctr"/>
            <a:r>
              <a:rPr lang="en-US" sz="3200" b="1" smtClean="0">
                <a:solidFill>
                  <a:srgbClr val="FF0000"/>
                </a:solidFill>
                <a:latin typeface="Arial" pitchFamily="34" charset="0"/>
                <a:ea typeface="Arial-Rounded" pitchFamily="34" charset="0"/>
                <a:cs typeface="Arial" pitchFamily="34" charset="0"/>
              </a:rPr>
              <a:t>thán phục</a:t>
            </a:r>
            <a:endParaRPr lang="en-US" sz="3200" b="1">
              <a:solidFill>
                <a:srgbClr val="FF0000"/>
              </a:solidFill>
              <a:latin typeface="Arial" pitchFamily="34" charset="0"/>
              <a:ea typeface="Arial-Rounded" pitchFamily="34" charset="0"/>
              <a:cs typeface="Arial" pitchFamily="34" charset="0"/>
            </a:endParaRPr>
          </a:p>
        </p:txBody>
      </p:sp>
      <p:sp>
        <p:nvSpPr>
          <p:cNvPr id="26" name="TextBox 25"/>
          <p:cNvSpPr txBox="1"/>
          <p:nvPr/>
        </p:nvSpPr>
        <p:spPr>
          <a:xfrm>
            <a:off x="3352800" y="1168847"/>
            <a:ext cx="2057400" cy="584763"/>
          </a:xfrm>
          <a:prstGeom prst="rect">
            <a:avLst/>
          </a:prstGeom>
          <a:solidFill>
            <a:schemeClr val="bg1"/>
          </a:solidFill>
        </p:spPr>
        <p:txBody>
          <a:bodyPr wrap="square" lIns="91428" tIns="45714" rIns="91428" bIns="45714" rtlCol="0">
            <a:spAutoFit/>
          </a:bodyPr>
          <a:lstStyle/>
          <a:p>
            <a:pPr algn="ctr"/>
            <a:r>
              <a:rPr lang="en-US" sz="3200" b="1" smtClean="0">
                <a:solidFill>
                  <a:srgbClr val="FF0000"/>
                </a:solidFill>
                <a:latin typeface="Arial" pitchFamily="34" charset="0"/>
                <a:ea typeface="Arial-Rounded" pitchFamily="34" charset="0"/>
                <a:cs typeface="Arial" pitchFamily="34" charset="0"/>
              </a:rPr>
              <a:t>xuất sắc</a:t>
            </a:r>
            <a:endParaRPr lang="en-US" sz="3200" b="1">
              <a:solidFill>
                <a:srgbClr val="FF0000"/>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4199245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6.17284E-7 L 0.10417 0.52716 " pathEditMode="relative" rAng="0" ptsTypes="AA">
                                      <p:cBhvr>
                                        <p:cTn id="6" dur="2000" fill="hold"/>
                                        <p:tgtEl>
                                          <p:spTgt spid="25"/>
                                        </p:tgtEl>
                                        <p:attrNameLst>
                                          <p:attrName>ppt_x</p:attrName>
                                          <p:attrName>ppt_y</p:attrName>
                                        </p:attrNameLst>
                                      </p:cBhvr>
                                      <p:rCtr x="5208" y="26358"/>
                                    </p:animMotion>
                                  </p:childTnLst>
                                  <p:subTnLst>
                                    <p:audio>
                                      <p:cMediaNode vol="100000">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22"/>
                                        </p:tgtEl>
                                        <p:attrNameLst>
                                          <p:attrName>r</p:attrName>
                                        </p:attrNameLst>
                                      </p:cBhvr>
                                    </p:animRot>
                                    <p:animRot by="-240000">
                                      <p:cBhvr>
                                        <p:cTn id="12" dur="200" fill="hold">
                                          <p:stCondLst>
                                            <p:cond delay="200"/>
                                          </p:stCondLst>
                                        </p:cTn>
                                        <p:tgtEl>
                                          <p:spTgt spid="22"/>
                                        </p:tgtEl>
                                        <p:attrNameLst>
                                          <p:attrName>r</p:attrName>
                                        </p:attrNameLst>
                                      </p:cBhvr>
                                    </p:animRot>
                                    <p:animRot by="240000">
                                      <p:cBhvr>
                                        <p:cTn id="13" dur="200" fill="hold">
                                          <p:stCondLst>
                                            <p:cond delay="400"/>
                                          </p:stCondLst>
                                        </p:cTn>
                                        <p:tgtEl>
                                          <p:spTgt spid="22"/>
                                        </p:tgtEl>
                                        <p:attrNameLst>
                                          <p:attrName>r</p:attrName>
                                        </p:attrNameLst>
                                      </p:cBhvr>
                                    </p:animRot>
                                    <p:animRot by="-240000">
                                      <p:cBhvr>
                                        <p:cTn id="14" dur="200" fill="hold">
                                          <p:stCondLst>
                                            <p:cond delay="600"/>
                                          </p:stCondLst>
                                        </p:cTn>
                                        <p:tgtEl>
                                          <p:spTgt spid="22"/>
                                        </p:tgtEl>
                                        <p:attrNameLst>
                                          <p:attrName>r</p:attrName>
                                        </p:attrNameLst>
                                      </p:cBhvr>
                                    </p:animRot>
                                    <p:animRot by="120000">
                                      <p:cBhvr>
                                        <p:cTn id="15" dur="200" fill="hold">
                                          <p:stCondLst>
                                            <p:cond delay="800"/>
                                          </p:stCondLst>
                                        </p:cTn>
                                        <p:tgtEl>
                                          <p:spTgt spid="2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4" name="hammer.wav"/>
                                        </p:tgtEl>
                                      </p:cMediaNode>
                                    </p:audio>
                                  </p:sub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23"/>
                    </p:tgtEl>
                  </p:cond>
                </p:stCondLst>
                <p:endSync evt="end" delay="0">
                  <p:rtn val="all"/>
                </p:endSync>
                <p:childTnLst>
                  <p:par>
                    <p:cTn id="17" fill="hold">
                      <p:stCondLst>
                        <p:cond delay="0"/>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0 -4.69136E-6 L 0.20833 0.17068 " pathEditMode="relative" rAng="0" ptsTypes="AA">
                                      <p:cBhvr>
                                        <p:cTn id="20" dur="2000" fill="hold"/>
                                        <p:tgtEl>
                                          <p:spTgt spid="23"/>
                                        </p:tgtEl>
                                        <p:attrNameLst>
                                          <p:attrName>ppt_x</p:attrName>
                                          <p:attrName>ppt_y</p:attrName>
                                        </p:attrNameLst>
                                      </p:cBhvr>
                                      <p:rCtr x="10417" y="8519"/>
                                    </p:animMotion>
                                  </p:childTnLst>
                                  <p:subTnLst>
                                    <p:audio>
                                      <p:cMediaNode vol="100000">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32" presetClass="emph" presetSubtype="0" fill="hold" grpId="0" nodeType="clickEffect">
                                  <p:stCondLst>
                                    <p:cond delay="0"/>
                                  </p:stCondLst>
                                  <p:childTnLst>
                                    <p:animRot by="120000">
                                      <p:cBhvr>
                                        <p:cTn id="25" dur="100" fill="hold">
                                          <p:stCondLst>
                                            <p:cond delay="0"/>
                                          </p:stCondLst>
                                        </p:cTn>
                                        <p:tgtEl>
                                          <p:spTgt spid="24"/>
                                        </p:tgtEl>
                                        <p:attrNameLst>
                                          <p:attrName>r</p:attrName>
                                        </p:attrNameLst>
                                      </p:cBhvr>
                                    </p:animRot>
                                    <p:animRot by="-240000">
                                      <p:cBhvr>
                                        <p:cTn id="26" dur="200" fill="hold">
                                          <p:stCondLst>
                                            <p:cond delay="200"/>
                                          </p:stCondLst>
                                        </p:cTn>
                                        <p:tgtEl>
                                          <p:spTgt spid="24"/>
                                        </p:tgtEl>
                                        <p:attrNameLst>
                                          <p:attrName>r</p:attrName>
                                        </p:attrNameLst>
                                      </p:cBhvr>
                                    </p:animRot>
                                    <p:animRot by="240000">
                                      <p:cBhvr>
                                        <p:cTn id="27" dur="200" fill="hold">
                                          <p:stCondLst>
                                            <p:cond delay="400"/>
                                          </p:stCondLst>
                                        </p:cTn>
                                        <p:tgtEl>
                                          <p:spTgt spid="24"/>
                                        </p:tgtEl>
                                        <p:attrNameLst>
                                          <p:attrName>r</p:attrName>
                                        </p:attrNameLst>
                                      </p:cBhvr>
                                    </p:animRot>
                                    <p:animRot by="-240000">
                                      <p:cBhvr>
                                        <p:cTn id="28" dur="200" fill="hold">
                                          <p:stCondLst>
                                            <p:cond delay="600"/>
                                          </p:stCondLst>
                                        </p:cTn>
                                        <p:tgtEl>
                                          <p:spTgt spid="24"/>
                                        </p:tgtEl>
                                        <p:attrNameLst>
                                          <p:attrName>r</p:attrName>
                                        </p:attrNameLst>
                                      </p:cBhvr>
                                    </p:animRot>
                                    <p:animRot by="120000">
                                      <p:cBhvr>
                                        <p:cTn id="29" dur="200" fill="hold">
                                          <p:stCondLst>
                                            <p:cond delay="800"/>
                                          </p:stCondLst>
                                        </p:cTn>
                                        <p:tgtEl>
                                          <p:spTgt spid="24"/>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4" name="hammer.wav"/>
                                        </p:tgtEl>
                                      </p:cMediaNode>
                                    </p:audio>
                                  </p:subTnLst>
                                </p:cTn>
                              </p:par>
                            </p:childTnLst>
                          </p:cTn>
                        </p:par>
                      </p:childTnLst>
                    </p:cTn>
                  </p:par>
                </p:childTnLst>
              </p:cTn>
              <p:nextCondLst>
                <p:cond evt="onClick" delay="0">
                  <p:tgtEl>
                    <p:spTgt spid="24"/>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32" presetClass="emph" presetSubtype="0" fill="hold" grpId="0" nodeType="clickEffect">
                                  <p:stCondLst>
                                    <p:cond delay="0"/>
                                  </p:stCondLst>
                                  <p:childTnLst>
                                    <p:animRot by="120000">
                                      <p:cBhvr>
                                        <p:cTn id="34" dur="100" fill="hold">
                                          <p:stCondLst>
                                            <p:cond delay="0"/>
                                          </p:stCondLst>
                                        </p:cTn>
                                        <p:tgtEl>
                                          <p:spTgt spid="26"/>
                                        </p:tgtEl>
                                        <p:attrNameLst>
                                          <p:attrName>r</p:attrName>
                                        </p:attrNameLst>
                                      </p:cBhvr>
                                    </p:animRot>
                                    <p:animRot by="-240000">
                                      <p:cBhvr>
                                        <p:cTn id="35" dur="200" fill="hold">
                                          <p:stCondLst>
                                            <p:cond delay="200"/>
                                          </p:stCondLst>
                                        </p:cTn>
                                        <p:tgtEl>
                                          <p:spTgt spid="26"/>
                                        </p:tgtEl>
                                        <p:attrNameLst>
                                          <p:attrName>r</p:attrName>
                                        </p:attrNameLst>
                                      </p:cBhvr>
                                    </p:animRot>
                                    <p:animRot by="240000">
                                      <p:cBhvr>
                                        <p:cTn id="36" dur="200" fill="hold">
                                          <p:stCondLst>
                                            <p:cond delay="400"/>
                                          </p:stCondLst>
                                        </p:cTn>
                                        <p:tgtEl>
                                          <p:spTgt spid="26"/>
                                        </p:tgtEl>
                                        <p:attrNameLst>
                                          <p:attrName>r</p:attrName>
                                        </p:attrNameLst>
                                      </p:cBhvr>
                                    </p:animRot>
                                    <p:animRot by="-240000">
                                      <p:cBhvr>
                                        <p:cTn id="37" dur="200" fill="hold">
                                          <p:stCondLst>
                                            <p:cond delay="600"/>
                                          </p:stCondLst>
                                        </p:cTn>
                                        <p:tgtEl>
                                          <p:spTgt spid="26"/>
                                        </p:tgtEl>
                                        <p:attrNameLst>
                                          <p:attrName>r</p:attrName>
                                        </p:attrNameLst>
                                      </p:cBhvr>
                                    </p:animRot>
                                    <p:animRot by="120000">
                                      <p:cBhvr>
                                        <p:cTn id="38" dur="200" fill="hold">
                                          <p:stCondLst>
                                            <p:cond delay="800"/>
                                          </p:stCondLst>
                                        </p:cTn>
                                        <p:tgtEl>
                                          <p:spTgt spid="2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4" name="hammer.wav"/>
                                        </p:tgtEl>
                                      </p:cMediaNode>
                                    </p:audio>
                                  </p:subTnLst>
                                </p:cTn>
                              </p:par>
                            </p:childTnLst>
                          </p:cTn>
                        </p:par>
                      </p:childTnLst>
                    </p:cTn>
                  </p:par>
                </p:childTnLst>
              </p:cTn>
              <p:nextCondLst>
                <p:cond evt="onClick" delay="0">
                  <p:tgtEl>
                    <p:spTgt spid="26"/>
                  </p:tgtEl>
                </p:cond>
              </p:nextCondLst>
            </p:seq>
          </p:childTnLst>
        </p:cTn>
      </p:par>
    </p:tnLst>
    <p:bldLst>
      <p:bldP spid="22" grpId="0" animBg="1"/>
      <p:bldP spid="23" grpId="0" animBg="1"/>
      <p:bldP spid="24" grpId="0" animBg="1"/>
      <p:bldP spid="25"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15900" y="353540"/>
            <a:ext cx="8724900" cy="4351810"/>
            <a:chOff x="190500" y="133350"/>
            <a:chExt cx="8724900" cy="4351810"/>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88"/>
            <a:stretch/>
          </p:blipFill>
          <p:spPr bwMode="auto">
            <a:xfrm>
              <a:off x="190500" y="2404505"/>
              <a:ext cx="8724900" cy="208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 y="133350"/>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838200" y="831850"/>
            <a:ext cx="9067800" cy="630942"/>
          </a:xfrm>
          <a:prstGeom prst="rect">
            <a:avLst/>
          </a:prstGeom>
        </p:spPr>
        <p:txBody>
          <a:bodyPr wrap="square">
            <a:spAutoFit/>
          </a:bodyPr>
          <a:lstStyle/>
          <a:p>
            <a:pPr algn="just"/>
            <a:r>
              <a:rPr lang="en-US" sz="3500" b="1" smtClean="0">
                <a:solidFill>
                  <a:srgbClr val="7030A0"/>
                </a:solidFill>
                <a:latin typeface="HP001 5 hàng" pitchFamily="34" charset="0"/>
              </a:rPr>
              <a:t>a. </a:t>
            </a:r>
            <a:r>
              <a:rPr lang="vi-VN" sz="3500" b="1">
                <a:solidFill>
                  <a:srgbClr val="7030A0"/>
                </a:solidFill>
                <a:latin typeface="HP001 5 hàng" pitchFamily="34" charset="0"/>
              </a:rPr>
              <a:t>Chúng Ǉċ ǟất wuĒ ǇΗĞc νŰ đĖ bŗg νŰ </a:t>
            </a:r>
            <a:endParaRPr lang="en-US" sz="3500" b="1">
              <a:solidFill>
                <a:srgbClr val="7030A0"/>
              </a:solidFill>
              <a:latin typeface="HP001 4 hàng" pitchFamily="34" charset="0"/>
            </a:endParaRPr>
          </a:p>
        </p:txBody>
      </p:sp>
      <p:sp>
        <p:nvSpPr>
          <p:cNvPr id="9" name="Rectangle 8"/>
          <p:cNvSpPr/>
          <p:nvPr/>
        </p:nvSpPr>
        <p:spPr>
          <a:xfrm>
            <a:off x="174174" y="1536948"/>
            <a:ext cx="9067800" cy="630942"/>
          </a:xfrm>
          <a:prstGeom prst="rect">
            <a:avLst/>
          </a:prstGeom>
        </p:spPr>
        <p:txBody>
          <a:bodyPr wrap="square">
            <a:spAutoFit/>
          </a:bodyPr>
          <a:lstStyle/>
          <a:p>
            <a:pPr algn="just"/>
            <a:r>
              <a:rPr lang="vi-VN" sz="3500" b="1" smtClean="0">
                <a:solidFill>
                  <a:srgbClr val="7030A0"/>
                </a:solidFill>
                <a:latin typeface="HP001 5 hàng" pitchFamily="34" charset="0"/>
              </a:rPr>
              <a:t>đĖ </a:t>
            </a:r>
            <a:r>
              <a:rPr lang="vi-VN" sz="3500" b="1">
                <a:solidFill>
                  <a:srgbClr val="7030A0"/>
                </a:solidFill>
                <a:latin typeface="HP001 5 hàng" pitchFamily="34" charset="0"/>
              </a:rPr>
              <a:t>bŗg jìζ ΐêu κíε đã λŻ </a:t>
            </a:r>
            <a:r>
              <a:rPr lang="vi-VN" sz="3500" b="1" smtClean="0">
                <a:solidFill>
                  <a:srgbClr val="7030A0"/>
                </a:solidFill>
                <a:latin typeface="HP001 5 hàng" pitchFamily="34" charset="0"/>
              </a:rPr>
              <a:t>κua</a:t>
            </a:r>
            <a:r>
              <a:rPr lang="en-US" sz="3500" b="1" smtClean="0">
                <a:solidFill>
                  <a:srgbClr val="7030A0"/>
                </a:solidFill>
                <a:latin typeface="HP001 5 hàng" pitchFamily="34" charset="0"/>
              </a:rPr>
              <a:t>.</a:t>
            </a:r>
            <a:endParaRPr lang="en-US" sz="3500" b="1">
              <a:solidFill>
                <a:srgbClr val="7030A0"/>
              </a:solidFill>
              <a:latin typeface="HP001 4 hàng" pitchFamily="34" charset="0"/>
            </a:endParaRPr>
          </a:p>
        </p:txBody>
      </p:sp>
      <p:sp>
        <p:nvSpPr>
          <p:cNvPr id="10" name="Rectangle 9"/>
          <p:cNvSpPr/>
          <p:nvPr/>
        </p:nvSpPr>
        <p:spPr>
          <a:xfrm>
            <a:off x="914400" y="2236470"/>
            <a:ext cx="9067800" cy="630942"/>
          </a:xfrm>
          <a:prstGeom prst="rect">
            <a:avLst/>
          </a:prstGeom>
        </p:spPr>
        <p:txBody>
          <a:bodyPr wrap="square">
            <a:spAutoFit/>
          </a:bodyPr>
          <a:lstStyle/>
          <a:p>
            <a:pPr algn="just"/>
            <a:r>
              <a:rPr lang="en-US" sz="3500" b="1">
                <a:solidFill>
                  <a:srgbClr val="7030A0"/>
                </a:solidFill>
                <a:latin typeface="HP001 5 hàng" pitchFamily="34" charset="0"/>
              </a:rPr>
              <a:t>b. H</a:t>
            </a:r>
            <a:r>
              <a:rPr lang="el-GR" sz="3500" b="1">
                <a:solidFill>
                  <a:srgbClr val="7030A0"/>
                </a:solidFill>
                <a:latin typeface="HP001 5 hàng" pitchFamily="34" charset="0"/>
              </a:rPr>
              <a:t>Ξ ω≥ </a:t>
            </a:r>
            <a:r>
              <a:rPr lang="en-US" sz="3500" b="1">
                <a:solidFill>
                  <a:srgbClr val="7030A0"/>
                </a:solidFill>
                <a:latin typeface="HP001 5 hàng" pitchFamily="34" charset="0"/>
              </a:rPr>
              <a:t>ǟất </a:t>
            </a:r>
            <a:r>
              <a:rPr lang="el-GR" sz="3500" b="1">
                <a:solidFill>
                  <a:srgbClr val="7030A0"/>
                </a:solidFill>
                <a:latin typeface="HP001 5 hàng" pitchFamily="34" charset="0"/>
              </a:rPr>
              <a:t>Α−</a:t>
            </a:r>
            <a:r>
              <a:rPr lang="en-US" sz="3500" b="1" smtClean="0">
                <a:solidFill>
                  <a:srgbClr val="7030A0"/>
                </a:solidFill>
                <a:latin typeface="HP001 5 hàng" pitchFamily="34" charset="0"/>
              </a:rPr>
              <a:t>p. Cả </a:t>
            </a:r>
            <a:r>
              <a:rPr lang="en-US" sz="3500" b="1">
                <a:solidFill>
                  <a:srgbClr val="7030A0"/>
                </a:solidFill>
                <a:latin typeface="HP001 5 hàng" pitchFamily="34" charset="0"/>
              </a:rPr>
              <a:t>lġ ai cũng </a:t>
            </a:r>
            <a:r>
              <a:rPr lang="el-GR" sz="3500" b="1">
                <a:solidFill>
                  <a:srgbClr val="7030A0"/>
                </a:solidFill>
                <a:latin typeface="HP001 5 hàng" pitchFamily="34" charset="0"/>
              </a:rPr>
              <a:t>κ</a:t>
            </a:r>
            <a:r>
              <a:rPr lang="en-US" sz="3500" b="1" smtClean="0">
                <a:solidFill>
                  <a:srgbClr val="7030A0"/>
                </a:solidFill>
                <a:latin typeface="HP001 5 hàng" pitchFamily="34" charset="0"/>
              </a:rPr>
              <a:t>án</a:t>
            </a:r>
            <a:endParaRPr lang="en-US" sz="3500" b="1">
              <a:solidFill>
                <a:srgbClr val="7030A0"/>
              </a:solidFill>
              <a:latin typeface="HP001 4 hàng" pitchFamily="34" charset="0"/>
            </a:endParaRPr>
          </a:p>
        </p:txBody>
      </p:sp>
      <p:sp>
        <p:nvSpPr>
          <p:cNvPr id="8" name="Rectangle 7"/>
          <p:cNvSpPr/>
          <p:nvPr/>
        </p:nvSpPr>
        <p:spPr>
          <a:xfrm>
            <a:off x="186871" y="2913264"/>
            <a:ext cx="9067800" cy="630942"/>
          </a:xfrm>
          <a:prstGeom prst="rect">
            <a:avLst/>
          </a:prstGeom>
        </p:spPr>
        <p:txBody>
          <a:bodyPr wrap="square">
            <a:spAutoFit/>
          </a:bodyPr>
          <a:lstStyle/>
          <a:p>
            <a:pPr algn="just"/>
            <a:r>
              <a:rPr lang="el-GR" sz="3500" b="1" smtClean="0">
                <a:solidFill>
                  <a:srgbClr val="7030A0"/>
                </a:solidFill>
                <a:latin typeface="HP001 5 hàng" pitchFamily="34" charset="0"/>
              </a:rPr>
              <a:t>ι</a:t>
            </a:r>
            <a:r>
              <a:rPr lang="vi-VN" sz="3500" b="1">
                <a:solidFill>
                  <a:srgbClr val="7030A0"/>
                </a:solidFill>
                <a:latin typeface="HP001 5 hàng" pitchFamily="34" charset="0"/>
              </a:rPr>
              <a:t>ục bạn </a:t>
            </a:r>
            <a:r>
              <a:rPr lang="vi-VN" sz="3500" b="1" smtClean="0">
                <a:solidFill>
                  <a:srgbClr val="7030A0"/>
                </a:solidFill>
                <a:latin typeface="HP001 5 hàng" pitchFamily="34" charset="0"/>
              </a:rPr>
              <a:t>ấy</a:t>
            </a:r>
            <a:r>
              <a:rPr lang="en-US" sz="3500" b="1" smtClean="0">
                <a:solidFill>
                  <a:srgbClr val="7030A0"/>
                </a:solidFill>
                <a:latin typeface="HP001 5 hàng" pitchFamily="34" charset="0"/>
              </a:rPr>
              <a:t>.</a:t>
            </a:r>
            <a:endParaRPr lang="en-US" sz="3500" b="1">
              <a:solidFill>
                <a:srgbClr val="7030A0"/>
              </a:solidFill>
              <a:latin typeface="HP001 4 hàng" pitchFamily="34" charset="0"/>
            </a:endParaRPr>
          </a:p>
        </p:txBody>
      </p:sp>
    </p:spTree>
    <p:extLst>
      <p:ext uri="{BB962C8B-B14F-4D97-AF65-F5344CB8AC3E}">
        <p14:creationId xmlns:p14="http://schemas.microsoft.com/office/powerpoint/2010/main" val="240509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7764" y="57150"/>
            <a:ext cx="609600" cy="609600"/>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6</a:t>
            </a:r>
            <a:endParaRPr lang="en-US" sz="2800" b="1">
              <a:solidFill>
                <a:schemeClr val="bg1"/>
              </a:solidFill>
              <a:latin typeface="Arial Rounded MT Bold" pitchFamily="34" charset="0"/>
              <a:cs typeface="Times New Roman" pitchFamily="18" charset="0"/>
            </a:endParaRPr>
          </a:p>
        </p:txBody>
      </p:sp>
      <p:sp>
        <p:nvSpPr>
          <p:cNvPr id="3" name="TextBox 2"/>
          <p:cNvSpPr txBox="1"/>
          <p:nvPr/>
        </p:nvSpPr>
        <p:spPr>
          <a:xfrm>
            <a:off x="744682" y="144348"/>
            <a:ext cx="8094518" cy="954095"/>
          </a:xfrm>
          <a:prstGeom prst="rect">
            <a:avLst/>
          </a:prstGeom>
          <a:noFill/>
        </p:spPr>
        <p:txBody>
          <a:bodyPr wrap="square" lIns="91428" tIns="45714" rIns="91428" bIns="45714" rtlCol="0">
            <a:spAutoFit/>
          </a:bodyPr>
          <a:lstStyle/>
          <a:p>
            <a:pPr algn="just"/>
            <a:r>
              <a:rPr lang="en-US" sz="2800" b="1" smtClean="0">
                <a:latin typeface="Arial" pitchFamily="34" charset="0"/>
                <a:ea typeface="Arial-Rounded" pitchFamily="34" charset="0"/>
                <a:cs typeface="Arial" pitchFamily="34" charset="0"/>
              </a:rPr>
              <a:t>Quan sát tranh và nói về các trò chơi trong tranh</a:t>
            </a:r>
            <a:endParaRPr lang="en-US" sz="2800" b="1">
              <a:latin typeface="Arial" pitchFamily="34" charset="0"/>
              <a:ea typeface="Arial-Rounded" pitchFamily="34" charset="0"/>
              <a:cs typeface="Arial" pitchFamily="34"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90" t="20028" r="41435" b="26823"/>
          <a:stretch/>
        </p:blipFill>
        <p:spPr bwMode="auto">
          <a:xfrm>
            <a:off x="1066800" y="1098443"/>
            <a:ext cx="6892636" cy="3887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OKI- Top 6 trò chơi dân gian hấp dẫn cho trẻ.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050" y="0"/>
            <a:ext cx="9144269" cy="5143500"/>
          </a:xfrm>
        </p:spPr>
      </p:pic>
    </p:spTree>
    <p:extLst>
      <p:ext uri="{BB962C8B-B14F-4D97-AF65-F5344CB8AC3E}">
        <p14:creationId xmlns:p14="http://schemas.microsoft.com/office/powerpoint/2010/main" val="60460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0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17764" y="972355"/>
            <a:ext cx="8873836" cy="3732995"/>
            <a:chOff x="744680" y="1657350"/>
            <a:chExt cx="7809345" cy="2705100"/>
          </a:xfrm>
        </p:grpSpPr>
        <p:sp>
          <p:nvSpPr>
            <p:cNvPr id="13"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p:cNvSpPr/>
            <p:nvPr/>
          </p:nvSpPr>
          <p:spPr>
            <a:xfrm>
              <a:off x="1012918" y="1780006"/>
              <a:ext cx="7406990" cy="2466143"/>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841" h="2895600">
                  <a:moveTo>
                    <a:pt x="64538" y="0"/>
                  </a:moveTo>
                  <a:lnTo>
                    <a:pt x="7873883" y="0"/>
                  </a:lnTo>
                  <a:cubicBezTo>
                    <a:pt x="7868993" y="170121"/>
                    <a:pt x="7746749" y="340242"/>
                    <a:pt x="7741859" y="510363"/>
                  </a:cubicBezTo>
                  <a:cubicBezTo>
                    <a:pt x="7736969" y="634322"/>
                    <a:pt x="7849435" y="727289"/>
                    <a:pt x="7888552" y="928723"/>
                  </a:cubicBezTo>
                  <a:cubicBezTo>
                    <a:pt x="7913001" y="1248950"/>
                    <a:pt x="7662734" y="1526565"/>
                    <a:pt x="7628503" y="1908771"/>
                  </a:cubicBezTo>
                  <a:cubicBezTo>
                    <a:pt x="7682290" y="2280647"/>
                    <a:pt x="7805425" y="2168309"/>
                    <a:pt x="7917889" y="2462711"/>
                  </a:cubicBezTo>
                  <a:cubicBezTo>
                    <a:pt x="7932559" y="2622502"/>
                    <a:pt x="7888552" y="2751304"/>
                    <a:pt x="7873883" y="2895600"/>
                  </a:cubicBezTo>
                  <a:lnTo>
                    <a:pt x="64538" y="2895600"/>
                  </a:lnTo>
                  <a:cubicBezTo>
                    <a:pt x="362813" y="2461907"/>
                    <a:pt x="28658" y="1939254"/>
                    <a:pt x="55156" y="1625991"/>
                  </a:cubicBezTo>
                  <a:cubicBezTo>
                    <a:pt x="81654" y="1312728"/>
                    <a:pt x="190849" y="1284597"/>
                    <a:pt x="223527" y="1016020"/>
                  </a:cubicBezTo>
                  <a:cubicBezTo>
                    <a:pt x="191510" y="760517"/>
                    <a:pt x="161670" y="671953"/>
                    <a:pt x="55155" y="448384"/>
                  </a:cubicBezTo>
                  <a:cubicBezTo>
                    <a:pt x="28657" y="341026"/>
                    <a:pt x="-59486" y="203855"/>
                    <a:pt x="645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818081" y="1428750"/>
            <a:ext cx="7563919" cy="2554533"/>
          </a:xfrm>
          <a:prstGeom prst="rect">
            <a:avLst/>
          </a:prstGeom>
          <a:noFill/>
        </p:spPr>
        <p:txBody>
          <a:bodyPr wrap="square" lIns="91428" tIns="45714" rIns="91428" bIns="45714" rtlCol="0">
            <a:spAutoFit/>
          </a:bodyPr>
          <a:lstStyle/>
          <a:p>
            <a:pPr algn="just"/>
            <a:r>
              <a:rPr lang="en-US" sz="3200" smtClean="0">
                <a:latin typeface="Arial" pitchFamily="34" charset="0"/>
                <a:ea typeface="Arial-Rounded" pitchFamily="34" charset="0"/>
                <a:cs typeface="Arial" pitchFamily="34" charset="0"/>
              </a:rPr>
              <a:t>	Vinh đem quả bưởi làm bóng chơi với các bạn. Quả bóng lăn xuống hố. Vinh bèn tìm cách đổ đầy nước vào hố cho quả bóng nổi lên. Các bạn nhìn Vinh thán phục.</a:t>
            </a:r>
            <a:endParaRPr lang="en-US" sz="3600">
              <a:latin typeface="Arial" pitchFamily="34" charset="0"/>
              <a:ea typeface="Arial-Rounded" pitchFamily="34" charset="0"/>
              <a:cs typeface="Arial" pitchFamily="34" charset="0"/>
            </a:endParaRPr>
          </a:p>
        </p:txBody>
      </p:sp>
      <p:sp>
        <p:nvSpPr>
          <p:cNvPr id="18" name="Right Arrow 17"/>
          <p:cNvSpPr/>
          <p:nvPr/>
        </p:nvSpPr>
        <p:spPr>
          <a:xfrm>
            <a:off x="1348953" y="1632069"/>
            <a:ext cx="431223" cy="1894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1843073" y="1927514"/>
            <a:ext cx="2397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581400" y="2434406"/>
            <a:ext cx="2933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3210791" y="2167612"/>
            <a:ext cx="138304" cy="2766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8174182" y="2182944"/>
            <a:ext cx="138304" cy="251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904009" y="2901469"/>
            <a:ext cx="2933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4704898" y="3158488"/>
            <a:ext cx="138304" cy="251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17764" y="199159"/>
            <a:ext cx="609600" cy="609600"/>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7</a:t>
            </a:r>
            <a:endParaRPr lang="en-US" sz="2800" b="1">
              <a:solidFill>
                <a:schemeClr val="bg1"/>
              </a:solidFill>
              <a:latin typeface="Arial Rounded MT Bold" pitchFamily="34" charset="0"/>
              <a:cs typeface="Times New Roman" pitchFamily="18" charset="0"/>
            </a:endParaRPr>
          </a:p>
        </p:txBody>
      </p:sp>
      <p:sp>
        <p:nvSpPr>
          <p:cNvPr id="19" name="TextBox 18"/>
          <p:cNvSpPr txBox="1"/>
          <p:nvPr/>
        </p:nvSpPr>
        <p:spPr>
          <a:xfrm>
            <a:off x="744682" y="286357"/>
            <a:ext cx="2379518" cy="523208"/>
          </a:xfrm>
          <a:prstGeom prst="rect">
            <a:avLst/>
          </a:prstGeom>
          <a:noFill/>
        </p:spPr>
        <p:txBody>
          <a:bodyPr wrap="square" lIns="91428" tIns="45714" rIns="91428" bIns="45714" rtlCol="0">
            <a:spAutoFit/>
          </a:bodyPr>
          <a:lstStyle/>
          <a:p>
            <a:pPr algn="just"/>
            <a:r>
              <a:rPr lang="en-US" sz="2800" b="1" smtClean="0">
                <a:latin typeface="Arial" pitchFamily="34" charset="0"/>
                <a:ea typeface="Arial-Rounded" pitchFamily="34" charset="0"/>
                <a:cs typeface="Arial" pitchFamily="34" charset="0"/>
              </a:rPr>
              <a:t>Nghe viết</a:t>
            </a:r>
            <a:endParaRPr lang="en-US" sz="2800" b="1">
              <a:latin typeface="Arial" pitchFamily="34" charset="0"/>
              <a:ea typeface="Arial-Rounded" pitchFamily="34" charset="0"/>
              <a:cs typeface="Arial" pitchFamily="34" charset="0"/>
            </a:endParaRPr>
          </a:p>
        </p:txBody>
      </p:sp>
      <p:sp>
        <p:nvSpPr>
          <p:cNvPr id="22" name="Oval 21"/>
          <p:cNvSpPr/>
          <p:nvPr/>
        </p:nvSpPr>
        <p:spPr>
          <a:xfrm>
            <a:off x="2722418" y="3661412"/>
            <a:ext cx="138304" cy="251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4950333" y="3409950"/>
            <a:ext cx="2933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467600" y="3409950"/>
            <a:ext cx="2933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674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32" presetClass="emph" presetSubtype="0" fill="hold" grpId="0" nodeType="afterEffect">
                                  <p:stCondLst>
                                    <p:cond delay="0"/>
                                  </p:stCondLst>
                                  <p:childTnLst>
                                    <p:animRot by="120000">
                                      <p:cBhvr>
                                        <p:cTn id="10" dur="300" fill="hold">
                                          <p:stCondLst>
                                            <p:cond delay="0"/>
                                          </p:stCondLst>
                                        </p:cTn>
                                        <p:tgtEl>
                                          <p:spTgt spid="18"/>
                                        </p:tgtEl>
                                        <p:attrNameLst>
                                          <p:attrName>r</p:attrName>
                                        </p:attrNameLst>
                                      </p:cBhvr>
                                    </p:animRot>
                                    <p:animRot by="-240000">
                                      <p:cBhvr>
                                        <p:cTn id="11" dur="600" fill="hold">
                                          <p:stCondLst>
                                            <p:cond delay="600"/>
                                          </p:stCondLst>
                                        </p:cTn>
                                        <p:tgtEl>
                                          <p:spTgt spid="18"/>
                                        </p:tgtEl>
                                        <p:attrNameLst>
                                          <p:attrName>r</p:attrName>
                                        </p:attrNameLst>
                                      </p:cBhvr>
                                    </p:animRot>
                                    <p:animRot by="240000">
                                      <p:cBhvr>
                                        <p:cTn id="12" dur="600" fill="hold">
                                          <p:stCondLst>
                                            <p:cond delay="1200"/>
                                          </p:stCondLst>
                                        </p:cTn>
                                        <p:tgtEl>
                                          <p:spTgt spid="18"/>
                                        </p:tgtEl>
                                        <p:attrNameLst>
                                          <p:attrName>r</p:attrName>
                                        </p:attrNameLst>
                                      </p:cBhvr>
                                    </p:animRot>
                                    <p:animRot by="-240000">
                                      <p:cBhvr>
                                        <p:cTn id="13" dur="600" fill="hold">
                                          <p:stCondLst>
                                            <p:cond delay="1800"/>
                                          </p:stCondLst>
                                        </p:cTn>
                                        <p:tgtEl>
                                          <p:spTgt spid="18"/>
                                        </p:tgtEl>
                                        <p:attrNameLst>
                                          <p:attrName>r</p:attrName>
                                        </p:attrNameLst>
                                      </p:cBhvr>
                                    </p:animRot>
                                    <p:animRot by="120000">
                                      <p:cBhvr>
                                        <p:cTn id="14" dur="600" fill="hold">
                                          <p:stCondLst>
                                            <p:cond delay="2400"/>
                                          </p:stCondLst>
                                        </p:cTn>
                                        <p:tgtEl>
                                          <p:spTgt spid="18"/>
                                        </p:tgtEl>
                                        <p:attrNameLst>
                                          <p:attrName>r</p:attrName>
                                        </p:attrNameLst>
                                      </p:cBhvr>
                                    </p:animRot>
                                  </p:childTnLst>
                                </p:cTn>
                              </p:par>
                            </p:childTnLst>
                          </p:cTn>
                        </p:par>
                        <p:par>
                          <p:cTn id="15" fill="hold">
                            <p:stCondLst>
                              <p:cond delay="3500"/>
                            </p:stCondLst>
                            <p:childTnLst>
                              <p:par>
                                <p:cTn id="16" presetID="10" presetClass="exit" presetSubtype="0" fill="hold" grpId="2" nodeType="after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75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750"/>
                                        <p:tgtEl>
                                          <p:spTgt spid="20"/>
                                        </p:tgtEl>
                                      </p:cBhvr>
                                    </p:animEffect>
                                  </p:childTnLst>
                                </p:cTn>
                              </p:par>
                              <p:par>
                                <p:cTn id="27" presetID="10"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750"/>
                                        <p:tgtEl>
                                          <p:spTgt spid="27"/>
                                        </p:tgtEl>
                                      </p:cBhvr>
                                    </p:animEffect>
                                  </p:childTnLst>
                                </p:cTn>
                              </p:par>
                              <p:par>
                                <p:cTn id="30" presetID="10"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750"/>
                                        <p:tgtEl>
                                          <p:spTgt spid="28"/>
                                        </p:tgtEl>
                                      </p:cBhvr>
                                    </p:animEffect>
                                  </p:childTnLst>
                                </p:cTn>
                              </p:par>
                              <p:par>
                                <p:cTn id="33" presetID="10"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75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7"/>
                                        </p:tgtEl>
                                      </p:cBhvr>
                                    </p:animEffect>
                                    <p:set>
                                      <p:cBhvr>
                                        <p:cTn id="40" dur="1" fill="hold">
                                          <p:stCondLst>
                                            <p:cond delay="499"/>
                                          </p:stCondLst>
                                        </p:cTn>
                                        <p:tgtEl>
                                          <p:spTgt spid="27"/>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8"/>
                                        </p:tgtEl>
                                      </p:cBhvr>
                                    </p:animEffect>
                                    <p:set>
                                      <p:cBhvr>
                                        <p:cTn id="49" dur="1" fill="hold">
                                          <p:stCondLst>
                                            <p:cond delay="499"/>
                                          </p:stCondLst>
                                        </p:cTn>
                                        <p:tgtEl>
                                          <p:spTgt spid="28"/>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par>
                                <p:cTn id="67" presetID="8" presetClass="emph" presetSubtype="0" fill="hold" grpId="1" nodeType="withEffect">
                                  <p:stCondLst>
                                    <p:cond delay="0"/>
                                  </p:stCondLst>
                                  <p:childTnLst>
                                    <p:animRot by="21600000">
                                      <p:cBhvr>
                                        <p:cTn id="68" dur="2500" fill="hold"/>
                                        <p:tgtEl>
                                          <p:spTgt spid="25"/>
                                        </p:tgtEl>
                                        <p:attrNameLst>
                                          <p:attrName>r</p:attrName>
                                        </p:attrNameLst>
                                      </p:cBhvr>
                                    </p:animRot>
                                  </p:childTnLst>
                                </p:cTn>
                              </p:par>
                              <p:par>
                                <p:cTn id="69" presetID="8" presetClass="emph" presetSubtype="0" fill="hold" grpId="1" nodeType="withEffect">
                                  <p:stCondLst>
                                    <p:cond delay="0"/>
                                  </p:stCondLst>
                                  <p:childTnLst>
                                    <p:animRot by="21600000">
                                      <p:cBhvr>
                                        <p:cTn id="70" dur="2500" fill="hold"/>
                                        <p:tgtEl>
                                          <p:spTgt spid="23"/>
                                        </p:tgtEl>
                                        <p:attrNameLst>
                                          <p:attrName>r</p:attrName>
                                        </p:attrNameLst>
                                      </p:cBhvr>
                                    </p:animRot>
                                  </p:childTnLst>
                                </p:cTn>
                              </p:par>
                              <p:par>
                                <p:cTn id="71" presetID="8" presetClass="emph" presetSubtype="0" fill="hold" grpId="1" nodeType="withEffect">
                                  <p:stCondLst>
                                    <p:cond delay="0"/>
                                  </p:stCondLst>
                                  <p:childTnLst>
                                    <p:animRot by="21600000">
                                      <p:cBhvr>
                                        <p:cTn id="72" dur="2500" fill="hold"/>
                                        <p:tgtEl>
                                          <p:spTgt spid="17"/>
                                        </p:tgtEl>
                                        <p:attrNameLst>
                                          <p:attrName>r</p:attrName>
                                        </p:attrNameLst>
                                      </p:cBhvr>
                                    </p:animRot>
                                  </p:childTnLst>
                                </p:cTn>
                              </p:par>
                              <p:par>
                                <p:cTn id="73" presetID="8" presetClass="emph" presetSubtype="0" fill="hold" grpId="1" nodeType="withEffect">
                                  <p:stCondLst>
                                    <p:cond delay="0"/>
                                  </p:stCondLst>
                                  <p:childTnLst>
                                    <p:animRot by="21600000">
                                      <p:cBhvr>
                                        <p:cTn id="74" dur="25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23" grpId="0" animBg="1"/>
      <p:bldP spid="23" grpId="1" animBg="1"/>
      <p:bldP spid="25" grpId="0" animBg="1"/>
      <p:bldP spid="25" grpId="1" animBg="1"/>
      <p:bldP spid="17" grpId="0" animBg="1"/>
      <p:bldP spid="17" grpId="1" animBg="1"/>
      <p:bldP spid="22" grpId="0" animBg="1"/>
      <p:bldP spid="2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15900" y="353540"/>
            <a:ext cx="8724900" cy="4351810"/>
            <a:chOff x="190500" y="133350"/>
            <a:chExt cx="8724900" cy="4351810"/>
          </a:xfrm>
        </p:grpSpPr>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88"/>
            <a:stretch/>
          </p:blipFill>
          <p:spPr bwMode="auto">
            <a:xfrm>
              <a:off x="190500" y="2404505"/>
              <a:ext cx="8724900" cy="208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 y="133350"/>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838200" y="831850"/>
            <a:ext cx="9067800" cy="630942"/>
          </a:xfrm>
          <a:prstGeom prst="rect">
            <a:avLst/>
          </a:prstGeom>
        </p:spPr>
        <p:txBody>
          <a:bodyPr wrap="square">
            <a:spAutoFit/>
          </a:bodyPr>
          <a:lstStyle/>
          <a:p>
            <a:pPr algn="just"/>
            <a:r>
              <a:rPr lang="lv-LV" sz="3500" b="1">
                <a:solidFill>
                  <a:srgbClr val="7030A0"/>
                </a:solidFill>
                <a:latin typeface="HP001 5 hàng" pitchFamily="34" charset="0"/>
              </a:rPr>
              <a:t>Vi</a:t>
            </a:r>
            <a:r>
              <a:rPr lang="el-GR" sz="3500" b="1">
                <a:solidFill>
                  <a:srgbClr val="7030A0"/>
                </a:solidFill>
                <a:latin typeface="HP001 5 hàng" pitchFamily="34" charset="0"/>
              </a:rPr>
              <a:t>ζ Α΄</a:t>
            </a:r>
            <a:r>
              <a:rPr lang="lv-LV" sz="3500" b="1">
                <a:solidFill>
                  <a:srgbClr val="7030A0"/>
                </a:solidFill>
                <a:latin typeface="HP001 5 hàng" pitchFamily="34" charset="0"/>
              </a:rPr>
              <a:t>m Ǖ</a:t>
            </a:r>
            <a:r>
              <a:rPr lang="el-GR" sz="3500" b="1">
                <a:solidFill>
                  <a:srgbClr val="7030A0"/>
                </a:solidFill>
                <a:latin typeface="HP001 5 hàng" pitchFamily="34" charset="0"/>
              </a:rPr>
              <a:t>ί</a:t>
            </a:r>
            <a:r>
              <a:rPr lang="lv-LV" sz="3500" b="1">
                <a:solidFill>
                  <a:srgbClr val="7030A0"/>
                </a:solidFill>
                <a:latin typeface="HP001 5 hàng" pitchFamily="34" charset="0"/>
              </a:rPr>
              <a:t>ả </a:t>
            </a:r>
            <a:r>
              <a:rPr lang="el-GR" sz="3500" b="1">
                <a:solidFill>
                  <a:srgbClr val="7030A0"/>
                </a:solidFill>
                <a:latin typeface="HP001 5 hàng" pitchFamily="34" charset="0"/>
              </a:rPr>
              <a:t>λΰ▫ </a:t>
            </a:r>
            <a:r>
              <a:rPr lang="lv-LV" sz="3500" b="1">
                <a:solidFill>
                  <a:srgbClr val="7030A0"/>
                </a:solidFill>
                <a:latin typeface="HP001 5 hàng" pitchFamily="34" charset="0"/>
              </a:rPr>
              <a:t>làm bŗg </a:t>
            </a:r>
            <a:r>
              <a:rPr lang="el-GR" sz="3500" b="1">
                <a:solidFill>
                  <a:srgbClr val="7030A0"/>
                </a:solidFill>
                <a:latin typeface="HP001 5 hàng" pitchFamily="34" charset="0"/>
              </a:rPr>
              <a:t>εΠ </a:t>
            </a:r>
            <a:r>
              <a:rPr lang="lv-LV" sz="3500" b="1">
                <a:solidFill>
                  <a:srgbClr val="7030A0"/>
                </a:solidFill>
                <a:latin typeface="HP001 5 hàng" pitchFamily="34" charset="0"/>
              </a:rPr>
              <a:t>vƞ </a:t>
            </a:r>
            <a:r>
              <a:rPr lang="lv-LV" sz="3500" b="1" smtClean="0">
                <a:solidFill>
                  <a:srgbClr val="7030A0"/>
                </a:solidFill>
                <a:latin typeface="HP001 5 hàng" pitchFamily="34" charset="0"/>
              </a:rPr>
              <a:t>cá</a:t>
            </a:r>
            <a:r>
              <a:rPr lang="en-US" sz="3500" b="1" smtClean="0">
                <a:solidFill>
                  <a:srgbClr val="7030A0"/>
                </a:solidFill>
                <a:latin typeface="HP001 5 hàng" pitchFamily="34" charset="0"/>
              </a:rPr>
              <a:t>c</a:t>
            </a:r>
            <a:endParaRPr lang="en-US" sz="3500" b="1">
              <a:solidFill>
                <a:srgbClr val="7030A0"/>
              </a:solidFill>
              <a:latin typeface="HP001 4 hàng" pitchFamily="34" charset="0"/>
            </a:endParaRPr>
          </a:p>
        </p:txBody>
      </p:sp>
      <p:sp>
        <p:nvSpPr>
          <p:cNvPr id="8" name="Rectangle 7"/>
          <p:cNvSpPr/>
          <p:nvPr/>
        </p:nvSpPr>
        <p:spPr>
          <a:xfrm>
            <a:off x="158226" y="1534408"/>
            <a:ext cx="9067800" cy="630942"/>
          </a:xfrm>
          <a:prstGeom prst="rect">
            <a:avLst/>
          </a:prstGeom>
        </p:spPr>
        <p:txBody>
          <a:bodyPr wrap="square">
            <a:spAutoFit/>
          </a:bodyPr>
          <a:lstStyle/>
          <a:p>
            <a:pPr algn="just"/>
            <a:r>
              <a:rPr lang="lv-LV" sz="3500" b="1" smtClean="0">
                <a:solidFill>
                  <a:srgbClr val="7030A0"/>
                </a:solidFill>
                <a:latin typeface="HP001 4 hàng" pitchFamily="34" charset="0"/>
              </a:rPr>
              <a:t>bạn</a:t>
            </a:r>
            <a:r>
              <a:rPr lang="en-US" sz="3500" b="1" smtClean="0">
                <a:solidFill>
                  <a:srgbClr val="7030A0"/>
                </a:solidFill>
                <a:latin typeface="HP001 4 hàng" pitchFamily="34" charset="0"/>
              </a:rPr>
              <a:t>. </a:t>
            </a:r>
            <a:r>
              <a:rPr lang="lv-LV" sz="3500" b="1">
                <a:solidFill>
                  <a:srgbClr val="7030A0"/>
                </a:solidFill>
                <a:latin typeface="HP001 4 hàng" pitchFamily="34" charset="0"/>
              </a:rPr>
              <a:t>Quả bŗg lăn xuūg </a:t>
            </a:r>
            <a:r>
              <a:rPr lang="lv-LV" sz="3500" b="1" smtClean="0">
                <a:solidFill>
                  <a:srgbClr val="7030A0"/>
                </a:solidFill>
                <a:latin typeface="HP001 4 hàng" pitchFamily="34" charset="0"/>
              </a:rPr>
              <a:t>hố.</a:t>
            </a:r>
            <a:r>
              <a:rPr lang="en-US" sz="3500" b="1" smtClean="0">
                <a:solidFill>
                  <a:srgbClr val="7030A0"/>
                </a:solidFill>
                <a:latin typeface="HP001 4 hàng" pitchFamily="34" charset="0"/>
              </a:rPr>
              <a:t> </a:t>
            </a:r>
            <a:r>
              <a:rPr lang="lv-LV" sz="3500" b="1" smtClean="0">
                <a:solidFill>
                  <a:srgbClr val="7030A0"/>
                </a:solidFill>
                <a:latin typeface="HP001 4 hàng" pitchFamily="34" charset="0"/>
              </a:rPr>
              <a:t>Vi</a:t>
            </a:r>
            <a:r>
              <a:rPr lang="el-GR" sz="3500" b="1">
                <a:solidFill>
                  <a:srgbClr val="7030A0"/>
                </a:solidFill>
                <a:latin typeface="HP001 4 hàng" pitchFamily="34" charset="0"/>
              </a:rPr>
              <a:t>ζ χ</a:t>
            </a:r>
            <a:r>
              <a:rPr lang="lv-LV" sz="3500" b="1">
                <a:solidFill>
                  <a:srgbClr val="7030A0"/>
                </a:solidFill>
                <a:latin typeface="HP001 4 hàng" pitchFamily="34" charset="0"/>
              </a:rPr>
              <a:t>Ęn </a:t>
            </a:r>
            <a:r>
              <a:rPr lang="lv-LV" sz="3500" b="1" smtClean="0">
                <a:solidFill>
                  <a:srgbClr val="7030A0"/>
                </a:solidFill>
                <a:latin typeface="HP001 4 hàng" pitchFamily="34" charset="0"/>
              </a:rPr>
              <a:t>Ǉìm</a:t>
            </a:r>
            <a:r>
              <a:rPr lang="el-GR" sz="3500" b="1" smtClean="0">
                <a:solidFill>
                  <a:srgbClr val="7030A0"/>
                </a:solidFill>
                <a:latin typeface="HP001 4 hàng" pitchFamily="34" charset="0"/>
              </a:rPr>
              <a:t> </a:t>
            </a:r>
            <a:endParaRPr lang="en-US" sz="3500" b="1">
              <a:solidFill>
                <a:srgbClr val="7030A0"/>
              </a:solidFill>
              <a:latin typeface="HP001 4 hàng" pitchFamily="34" charset="0"/>
            </a:endParaRPr>
          </a:p>
        </p:txBody>
      </p:sp>
      <p:sp>
        <p:nvSpPr>
          <p:cNvPr id="9" name="Rectangle 8"/>
          <p:cNvSpPr/>
          <p:nvPr/>
        </p:nvSpPr>
        <p:spPr>
          <a:xfrm>
            <a:off x="151352" y="2205822"/>
            <a:ext cx="9067800" cy="630942"/>
          </a:xfrm>
          <a:prstGeom prst="rect">
            <a:avLst/>
          </a:prstGeom>
        </p:spPr>
        <p:txBody>
          <a:bodyPr wrap="square">
            <a:spAutoFit/>
          </a:bodyPr>
          <a:lstStyle/>
          <a:p>
            <a:pPr algn="just"/>
            <a:r>
              <a:rPr lang="lv-LV" sz="3500" b="1" smtClean="0">
                <a:solidFill>
                  <a:srgbClr val="7030A0"/>
                </a:solidFill>
                <a:latin typeface="HP001 5 hàng" pitchFamily="34" charset="0"/>
              </a:rPr>
              <a:t>cá</a:t>
            </a:r>
            <a:r>
              <a:rPr lang="el-GR" sz="3500" b="1" smtClean="0">
                <a:solidFill>
                  <a:srgbClr val="7030A0"/>
                </a:solidFill>
                <a:latin typeface="HP001 5 hàng" pitchFamily="34" charset="0"/>
              </a:rPr>
              <a:t>ε</a:t>
            </a:r>
            <a:r>
              <a:rPr lang="lv-LV" sz="3500" b="1">
                <a:solidFill>
                  <a:srgbClr val="7030A0"/>
                </a:solidFill>
                <a:latin typeface="HP001 5 hàng" pitchFamily="34" charset="0"/>
              </a:rPr>
              <a:t> đổ đầy wư</a:t>
            </a:r>
            <a:r>
              <a:rPr lang="el-GR" sz="3500" b="1">
                <a:solidFill>
                  <a:srgbClr val="7030A0"/>
                </a:solidFill>
                <a:latin typeface="HP001 5 hàng" pitchFamily="34" charset="0"/>
              </a:rPr>
              <a:t>ϐ </a:t>
            </a:r>
            <a:r>
              <a:rPr lang="lv-LV" sz="3500" b="1">
                <a:solidFill>
                  <a:srgbClr val="7030A0"/>
                </a:solidFill>
                <a:latin typeface="HP001 5 hàng" pitchFamily="34" charset="0"/>
              </a:rPr>
              <a:t>vào hố </a:t>
            </a:r>
            <a:r>
              <a:rPr lang="el-GR" sz="3500" b="1">
                <a:solidFill>
                  <a:srgbClr val="7030A0"/>
                </a:solidFill>
                <a:latin typeface="HP001 5 hàng" pitchFamily="34" charset="0"/>
              </a:rPr>
              <a:t>ε</a:t>
            </a:r>
            <a:r>
              <a:rPr lang="lv-LV" sz="3500" b="1">
                <a:solidFill>
                  <a:srgbClr val="7030A0"/>
                </a:solidFill>
                <a:latin typeface="HP001 5 hàng" pitchFamily="34" charset="0"/>
              </a:rPr>
              <a:t>o Ǖ</a:t>
            </a:r>
            <a:r>
              <a:rPr lang="el-GR" sz="3500" b="1">
                <a:solidFill>
                  <a:srgbClr val="7030A0"/>
                </a:solidFill>
                <a:latin typeface="HP001 5 hàng" pitchFamily="34" charset="0"/>
              </a:rPr>
              <a:t>ί</a:t>
            </a:r>
            <a:r>
              <a:rPr lang="lv-LV" sz="3500" b="1">
                <a:solidFill>
                  <a:srgbClr val="7030A0"/>
                </a:solidFill>
                <a:latin typeface="HP001 5 hàng" pitchFamily="34" charset="0"/>
              </a:rPr>
              <a:t>ả bŗg wĔ </a:t>
            </a:r>
            <a:r>
              <a:rPr lang="el-GR" sz="3500" b="1">
                <a:solidFill>
                  <a:srgbClr val="7030A0"/>
                </a:solidFill>
                <a:latin typeface="HP001 5 hàng" pitchFamily="34" charset="0"/>
              </a:rPr>
              <a:t>Δ</a:t>
            </a:r>
            <a:r>
              <a:rPr lang="lv-LV" sz="3500" b="1" smtClean="0">
                <a:solidFill>
                  <a:srgbClr val="7030A0"/>
                </a:solidFill>
                <a:latin typeface="HP001 5 hàng" pitchFamily="34" charset="0"/>
              </a:rPr>
              <a:t>łn</a:t>
            </a:r>
            <a:r>
              <a:rPr lang="en-US" sz="3500" b="1" smtClean="0">
                <a:solidFill>
                  <a:srgbClr val="7030A0"/>
                </a:solidFill>
                <a:latin typeface="HP001 5 hàng" pitchFamily="34" charset="0"/>
              </a:rPr>
              <a:t>.</a:t>
            </a:r>
            <a:r>
              <a:rPr lang="el-GR" sz="3500" b="1" smtClean="0">
                <a:solidFill>
                  <a:srgbClr val="7030A0"/>
                </a:solidFill>
                <a:latin typeface="HP001 5 hàng" pitchFamily="34" charset="0"/>
              </a:rPr>
              <a:t> </a:t>
            </a:r>
            <a:endParaRPr lang="en-US" sz="3500" b="1">
              <a:solidFill>
                <a:srgbClr val="7030A0"/>
              </a:solidFill>
              <a:latin typeface="HP001 5 hàng" pitchFamily="34" charset="0"/>
            </a:endParaRPr>
          </a:p>
        </p:txBody>
      </p:sp>
      <p:sp>
        <p:nvSpPr>
          <p:cNvPr id="10" name="Rectangle 9"/>
          <p:cNvSpPr/>
          <p:nvPr/>
        </p:nvSpPr>
        <p:spPr>
          <a:xfrm>
            <a:off x="152400" y="2893308"/>
            <a:ext cx="9067800" cy="630942"/>
          </a:xfrm>
          <a:prstGeom prst="rect">
            <a:avLst/>
          </a:prstGeom>
        </p:spPr>
        <p:txBody>
          <a:bodyPr wrap="square">
            <a:spAutoFit/>
          </a:bodyPr>
          <a:lstStyle/>
          <a:p>
            <a:pPr algn="just"/>
            <a:r>
              <a:rPr lang="vi-VN" sz="3500" b="1">
                <a:solidFill>
                  <a:srgbClr val="7030A0"/>
                </a:solidFill>
                <a:latin typeface="HP001 5 hàng" pitchFamily="34" charset="0"/>
              </a:rPr>
              <a:t>Các bạn </a:t>
            </a:r>
            <a:r>
              <a:rPr lang="el-GR" sz="3500" b="1">
                <a:solidFill>
                  <a:srgbClr val="7030A0"/>
                </a:solidFill>
                <a:latin typeface="HP001 5 hàng" pitchFamily="34" charset="0"/>
              </a:rPr>
              <a:t>η</a:t>
            </a:r>
            <a:r>
              <a:rPr lang="vi-VN" sz="3500" b="1">
                <a:solidFill>
                  <a:srgbClr val="7030A0"/>
                </a:solidFill>
                <a:latin typeface="HP001 5 hàng" pitchFamily="34" charset="0"/>
              </a:rPr>
              <a:t>ìn Vi</a:t>
            </a:r>
            <a:r>
              <a:rPr lang="el-GR" sz="3500" b="1">
                <a:solidFill>
                  <a:srgbClr val="7030A0"/>
                </a:solidFill>
                <a:latin typeface="HP001 5 hàng" pitchFamily="34" charset="0"/>
              </a:rPr>
              <a:t>ζ κ</a:t>
            </a:r>
            <a:r>
              <a:rPr lang="vi-VN" sz="3500" b="1">
                <a:solidFill>
                  <a:srgbClr val="7030A0"/>
                </a:solidFill>
                <a:latin typeface="HP001 5 hàng" pitchFamily="34" charset="0"/>
              </a:rPr>
              <a:t>án </a:t>
            </a:r>
            <a:r>
              <a:rPr lang="el-GR" sz="3500" b="1">
                <a:solidFill>
                  <a:srgbClr val="7030A0"/>
                </a:solidFill>
                <a:latin typeface="HP001 5 hàng" pitchFamily="34" charset="0"/>
              </a:rPr>
              <a:t>ι</a:t>
            </a:r>
            <a:r>
              <a:rPr lang="vi-VN" sz="3500" b="1" smtClean="0">
                <a:solidFill>
                  <a:srgbClr val="7030A0"/>
                </a:solidFill>
                <a:latin typeface="HP001 5 hàng" pitchFamily="34" charset="0"/>
              </a:rPr>
              <a:t>ụ</a:t>
            </a:r>
            <a:r>
              <a:rPr lang="en-US" sz="3500" b="1" smtClean="0">
                <a:solidFill>
                  <a:srgbClr val="7030A0"/>
                </a:solidFill>
                <a:latin typeface="HP001 5 hàng" pitchFamily="34" charset="0"/>
              </a:rPr>
              <a:t>c.</a:t>
            </a:r>
            <a:endParaRPr lang="en-US" sz="3500" b="1">
              <a:solidFill>
                <a:srgbClr val="7030A0"/>
              </a:solidFill>
              <a:latin typeface="HP001 5 hàng" pitchFamily="34" charset="0"/>
            </a:endParaRPr>
          </a:p>
        </p:txBody>
      </p:sp>
    </p:spTree>
    <p:extLst>
      <p:ext uri="{BB962C8B-B14F-4D97-AF65-F5344CB8AC3E}">
        <p14:creationId xmlns:p14="http://schemas.microsoft.com/office/powerpoint/2010/main" val="97926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6463145" y="3485936"/>
            <a:ext cx="949037" cy="584763"/>
          </a:xfrm>
          <a:prstGeom prst="rect">
            <a:avLst/>
          </a:prstGeom>
          <a:noFill/>
        </p:spPr>
        <p:txBody>
          <a:bodyPr wrap="square" lIns="91428" tIns="45714" rIns="91428" bIns="45714" rtlCol="0">
            <a:spAutoFit/>
          </a:bodyPr>
          <a:lstStyle/>
          <a:p>
            <a:pPr algn="just"/>
            <a:r>
              <a:rPr lang="en-US" sz="3200" smtClean="0">
                <a:solidFill>
                  <a:srgbClr val="FF0000"/>
                </a:solidFill>
                <a:latin typeface="Arial" pitchFamily="34" charset="0"/>
                <a:ea typeface="Arial-Rounded" pitchFamily="34" charset="0"/>
                <a:cs typeface="Arial" pitchFamily="34" charset="0"/>
              </a:rPr>
              <a:t>oan</a:t>
            </a:r>
            <a:endParaRPr lang="en-US" sz="3200">
              <a:solidFill>
                <a:srgbClr val="FF0000"/>
              </a:solidFill>
              <a:latin typeface="Arial" pitchFamily="34" charset="0"/>
              <a:ea typeface="Arial-Rounded" pitchFamily="34" charset="0"/>
              <a:cs typeface="Arial" pitchFamily="34" charset="0"/>
            </a:endParaRPr>
          </a:p>
        </p:txBody>
      </p:sp>
      <p:sp>
        <p:nvSpPr>
          <p:cNvPr id="27" name="TextBox 26"/>
          <p:cNvSpPr txBox="1"/>
          <p:nvPr/>
        </p:nvSpPr>
        <p:spPr>
          <a:xfrm>
            <a:off x="6730493" y="3475759"/>
            <a:ext cx="949037" cy="584763"/>
          </a:xfrm>
          <a:prstGeom prst="rect">
            <a:avLst/>
          </a:prstGeom>
          <a:noFill/>
        </p:spPr>
        <p:txBody>
          <a:bodyPr wrap="square" lIns="91428" tIns="45714" rIns="91428" bIns="45714" rtlCol="0">
            <a:spAutoFit/>
          </a:bodyPr>
          <a:lstStyle/>
          <a:p>
            <a:pPr algn="just"/>
            <a:r>
              <a:rPr lang="en-US" sz="3200" smtClean="0">
                <a:latin typeface="Arial" pitchFamily="34" charset="0"/>
                <a:ea typeface="Arial-Rounded" pitchFamily="34" charset="0"/>
                <a:cs typeface="Arial" pitchFamily="34" charset="0"/>
              </a:rPr>
              <a:t>`</a:t>
            </a:r>
            <a:endParaRPr lang="en-US" sz="3200">
              <a:latin typeface="Arial" pitchFamily="34" charset="0"/>
              <a:ea typeface="Arial-Rounded" pitchFamily="34" charset="0"/>
              <a:cs typeface="Arial" pitchFamily="34" charset="0"/>
            </a:endParaRPr>
          </a:p>
        </p:txBody>
      </p:sp>
      <p:sp>
        <p:nvSpPr>
          <p:cNvPr id="23" name="TextBox 22"/>
          <p:cNvSpPr txBox="1"/>
          <p:nvPr/>
        </p:nvSpPr>
        <p:spPr>
          <a:xfrm>
            <a:off x="4505685" y="3486149"/>
            <a:ext cx="949037" cy="584763"/>
          </a:xfrm>
          <a:prstGeom prst="rect">
            <a:avLst/>
          </a:prstGeom>
          <a:noFill/>
        </p:spPr>
        <p:txBody>
          <a:bodyPr wrap="square" lIns="91428" tIns="45714" rIns="91428" bIns="45714" rtlCol="0">
            <a:spAutoFit/>
          </a:bodyPr>
          <a:lstStyle/>
          <a:p>
            <a:pPr algn="just"/>
            <a:r>
              <a:rPr lang="en-US" sz="3200" smtClean="0">
                <a:solidFill>
                  <a:srgbClr val="FF0000"/>
                </a:solidFill>
                <a:latin typeface="Arial" pitchFamily="34" charset="0"/>
                <a:ea typeface="Arial-Rounded" pitchFamily="34" charset="0"/>
                <a:cs typeface="Arial" pitchFamily="34" charset="0"/>
              </a:rPr>
              <a:t>oan</a:t>
            </a:r>
            <a:endParaRPr lang="en-US" sz="3200">
              <a:solidFill>
                <a:srgbClr val="FF0000"/>
              </a:solidFill>
              <a:latin typeface="Arial" pitchFamily="34" charset="0"/>
              <a:ea typeface="Arial-Rounded" pitchFamily="34" charset="0"/>
              <a:cs typeface="Arial" pitchFamily="34" charset="0"/>
            </a:endParaRPr>
          </a:p>
        </p:txBody>
      </p:sp>
      <p:sp>
        <p:nvSpPr>
          <p:cNvPr id="20" name="TextBox 19"/>
          <p:cNvSpPr txBox="1"/>
          <p:nvPr/>
        </p:nvSpPr>
        <p:spPr>
          <a:xfrm>
            <a:off x="1963227" y="3490473"/>
            <a:ext cx="949037" cy="584763"/>
          </a:xfrm>
          <a:prstGeom prst="rect">
            <a:avLst/>
          </a:prstGeom>
          <a:noFill/>
        </p:spPr>
        <p:txBody>
          <a:bodyPr wrap="square" lIns="91428" tIns="45714" rIns="91428" bIns="45714" rtlCol="0">
            <a:spAutoFit/>
          </a:bodyPr>
          <a:lstStyle/>
          <a:p>
            <a:pPr algn="just"/>
            <a:r>
              <a:rPr lang="en-US" sz="3200" smtClean="0">
                <a:solidFill>
                  <a:srgbClr val="FF0000"/>
                </a:solidFill>
                <a:latin typeface="Arial" pitchFamily="34" charset="0"/>
                <a:ea typeface="Arial-Rounded" pitchFamily="34" charset="0"/>
                <a:cs typeface="Arial" pitchFamily="34" charset="0"/>
              </a:rPr>
              <a:t>oăn</a:t>
            </a:r>
            <a:endParaRPr lang="en-US" sz="3200">
              <a:solidFill>
                <a:srgbClr val="FF0000"/>
              </a:solidFill>
              <a:latin typeface="Arial" pitchFamily="34" charset="0"/>
              <a:ea typeface="Arial-Rounded" pitchFamily="34" charset="0"/>
              <a:cs typeface="Arial" pitchFamily="34" charset="0"/>
            </a:endParaRPr>
          </a:p>
        </p:txBody>
      </p:sp>
      <p:sp>
        <p:nvSpPr>
          <p:cNvPr id="19" name="TextBox 18"/>
          <p:cNvSpPr txBox="1"/>
          <p:nvPr/>
        </p:nvSpPr>
        <p:spPr>
          <a:xfrm>
            <a:off x="7935191" y="1818475"/>
            <a:ext cx="949037" cy="584763"/>
          </a:xfrm>
          <a:prstGeom prst="rect">
            <a:avLst/>
          </a:prstGeom>
          <a:noFill/>
        </p:spPr>
        <p:txBody>
          <a:bodyPr wrap="square" lIns="91428" tIns="45714" rIns="91428" bIns="45714" rtlCol="0">
            <a:spAutoFit/>
          </a:bodyPr>
          <a:lstStyle/>
          <a:p>
            <a:pPr algn="just"/>
            <a:r>
              <a:rPr lang="en-US" sz="3200" smtClean="0">
                <a:solidFill>
                  <a:srgbClr val="FF0000"/>
                </a:solidFill>
                <a:latin typeface="Arial" pitchFamily="34" charset="0"/>
                <a:ea typeface="Arial-Rounded" pitchFamily="34" charset="0"/>
                <a:cs typeface="Arial" pitchFamily="34" charset="0"/>
              </a:rPr>
              <a:t>inh</a:t>
            </a:r>
            <a:endParaRPr lang="en-US" sz="3200">
              <a:solidFill>
                <a:srgbClr val="FF0000"/>
              </a:solidFill>
              <a:latin typeface="Arial" pitchFamily="34" charset="0"/>
              <a:ea typeface="Arial-Rounded" pitchFamily="34" charset="0"/>
              <a:cs typeface="Arial" pitchFamily="34" charset="0"/>
            </a:endParaRPr>
          </a:p>
        </p:txBody>
      </p:sp>
      <p:sp>
        <p:nvSpPr>
          <p:cNvPr id="18" name="TextBox 17"/>
          <p:cNvSpPr txBox="1"/>
          <p:nvPr/>
        </p:nvSpPr>
        <p:spPr>
          <a:xfrm>
            <a:off x="3691083" y="1816520"/>
            <a:ext cx="1165594" cy="584763"/>
          </a:xfrm>
          <a:prstGeom prst="rect">
            <a:avLst/>
          </a:prstGeom>
          <a:noFill/>
        </p:spPr>
        <p:txBody>
          <a:bodyPr wrap="square" lIns="91428" tIns="45714" rIns="91428" bIns="45714" rtlCol="0">
            <a:spAutoFit/>
          </a:bodyPr>
          <a:lstStyle/>
          <a:p>
            <a:pPr algn="just"/>
            <a:r>
              <a:rPr lang="en-US" sz="3200" smtClean="0">
                <a:solidFill>
                  <a:srgbClr val="FF0000"/>
                </a:solidFill>
                <a:latin typeface="Arial" pitchFamily="34" charset="0"/>
                <a:ea typeface="Arial-Rounded" pitchFamily="34" charset="0"/>
                <a:cs typeface="Arial" pitchFamily="34" charset="0"/>
              </a:rPr>
              <a:t>uynh</a:t>
            </a:r>
            <a:endParaRPr lang="en-US" sz="3200">
              <a:solidFill>
                <a:srgbClr val="FF0000"/>
              </a:solidFill>
              <a:latin typeface="Arial" pitchFamily="34" charset="0"/>
              <a:ea typeface="Arial-Rounded" pitchFamily="34" charset="0"/>
              <a:cs typeface="Arial" pitchFamily="34" charset="0"/>
            </a:endParaRPr>
          </a:p>
        </p:txBody>
      </p:sp>
      <p:sp>
        <p:nvSpPr>
          <p:cNvPr id="9" name="TextBox 8"/>
          <p:cNvSpPr txBox="1"/>
          <p:nvPr/>
        </p:nvSpPr>
        <p:spPr>
          <a:xfrm>
            <a:off x="707241" y="1809750"/>
            <a:ext cx="8298873" cy="584763"/>
          </a:xfrm>
          <a:prstGeom prst="rect">
            <a:avLst/>
          </a:prstGeom>
          <a:noFill/>
        </p:spPr>
        <p:txBody>
          <a:bodyPr wrap="square" lIns="91428" tIns="45714" rIns="91428" bIns="45714" rtlCol="0">
            <a:spAutoFit/>
          </a:bodyPr>
          <a:lstStyle/>
          <a:p>
            <a:pPr algn="just"/>
            <a:r>
              <a:rPr lang="en-US" sz="3200" smtClean="0">
                <a:latin typeface="Arial" pitchFamily="34" charset="0"/>
                <a:ea typeface="Arial-Rounded" pitchFamily="34" charset="0"/>
                <a:cs typeface="Arial" pitchFamily="34" charset="0"/>
              </a:rPr>
              <a:t>thông m	 	h         huỵch          bình t</a:t>
            </a:r>
            <a:endParaRPr lang="en-US" sz="3200">
              <a:latin typeface="Arial" pitchFamily="34" charset="0"/>
              <a:ea typeface="Arial-Rounded" pitchFamily="34" charset="0"/>
              <a:cs typeface="Arial" pitchFamily="34" charset="0"/>
            </a:endParaRPr>
          </a:p>
        </p:txBody>
      </p:sp>
      <p:sp>
        <p:nvSpPr>
          <p:cNvPr id="17" name="TextBox 16"/>
          <p:cNvSpPr txBox="1"/>
          <p:nvPr/>
        </p:nvSpPr>
        <p:spPr>
          <a:xfrm>
            <a:off x="2175163" y="1815406"/>
            <a:ext cx="949037" cy="584763"/>
          </a:xfrm>
          <a:prstGeom prst="rect">
            <a:avLst/>
          </a:prstGeom>
          <a:noFill/>
        </p:spPr>
        <p:txBody>
          <a:bodyPr wrap="square" lIns="91428" tIns="45714" rIns="91428" bIns="45714" rtlCol="0">
            <a:spAutoFit/>
          </a:bodyPr>
          <a:lstStyle/>
          <a:p>
            <a:pPr algn="just"/>
            <a:r>
              <a:rPr lang="en-US" sz="3200" smtClean="0">
                <a:solidFill>
                  <a:srgbClr val="FF0000"/>
                </a:solidFill>
                <a:latin typeface="Arial" pitchFamily="34" charset="0"/>
                <a:ea typeface="Arial-Rounded" pitchFamily="34" charset="0"/>
                <a:cs typeface="Arial" pitchFamily="34" charset="0"/>
              </a:rPr>
              <a:t>inh</a:t>
            </a:r>
            <a:endParaRPr lang="en-US" sz="3200">
              <a:solidFill>
                <a:srgbClr val="FF0000"/>
              </a:solidFill>
              <a:latin typeface="Arial" pitchFamily="34" charset="0"/>
              <a:ea typeface="Arial-Rounded" pitchFamily="34" charset="0"/>
              <a:cs typeface="Arial" pitchFamily="34" charset="0"/>
            </a:endParaRPr>
          </a:p>
        </p:txBody>
      </p:sp>
      <p:sp>
        <p:nvSpPr>
          <p:cNvPr id="5" name="Oval 4"/>
          <p:cNvSpPr/>
          <p:nvPr/>
        </p:nvSpPr>
        <p:spPr>
          <a:xfrm>
            <a:off x="25977" y="356663"/>
            <a:ext cx="609600" cy="609600"/>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8</a:t>
            </a:r>
            <a:endParaRPr lang="en-US" sz="2800" b="1">
              <a:solidFill>
                <a:schemeClr val="bg1"/>
              </a:solidFill>
              <a:latin typeface="Arial Rounded MT Bold" pitchFamily="34" charset="0"/>
              <a:cs typeface="Times New Roman" pitchFamily="18" charset="0"/>
            </a:endParaRPr>
          </a:p>
        </p:txBody>
      </p:sp>
      <p:sp>
        <p:nvSpPr>
          <p:cNvPr id="6" name="TextBox 5"/>
          <p:cNvSpPr txBox="1"/>
          <p:nvPr/>
        </p:nvSpPr>
        <p:spPr>
          <a:xfrm>
            <a:off x="692727" y="404395"/>
            <a:ext cx="8298873" cy="523208"/>
          </a:xfrm>
          <a:prstGeom prst="rect">
            <a:avLst/>
          </a:prstGeom>
          <a:noFill/>
        </p:spPr>
        <p:txBody>
          <a:bodyPr wrap="square" lIns="91428" tIns="45714" rIns="91428" bIns="45714" rtlCol="0">
            <a:spAutoFit/>
          </a:bodyPr>
          <a:lstStyle/>
          <a:p>
            <a:pPr algn="just"/>
            <a:r>
              <a:rPr lang="en-US" sz="2800" b="1" smtClean="0">
                <a:latin typeface="Arial" pitchFamily="34" charset="0"/>
                <a:ea typeface="Arial-Rounded" pitchFamily="34" charset="0"/>
                <a:cs typeface="Arial" pitchFamily="34" charset="0"/>
              </a:rPr>
              <a:t>Chọn vần phù hợp thay cho ô vuông</a:t>
            </a:r>
            <a:endParaRPr lang="en-US" sz="2800" b="1">
              <a:latin typeface="Arial" pitchFamily="34" charset="0"/>
              <a:ea typeface="Arial-Rounded" pitchFamily="34" charset="0"/>
              <a:cs typeface="Arial" pitchFamily="34" charset="0"/>
            </a:endParaRPr>
          </a:p>
        </p:txBody>
      </p:sp>
      <p:sp>
        <p:nvSpPr>
          <p:cNvPr id="2" name="AutoShape 2" descr="Free Group Work Cliparts, Download Free Clip Art, Free Clip Art on Clipart  Libra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664606" y="996387"/>
            <a:ext cx="8298873" cy="584763"/>
          </a:xfrm>
          <a:prstGeom prst="rect">
            <a:avLst/>
          </a:prstGeom>
          <a:noFill/>
        </p:spPr>
        <p:txBody>
          <a:bodyPr wrap="square" lIns="91428" tIns="45714" rIns="91428" bIns="45714" rtlCol="0">
            <a:spAutoFit/>
          </a:bodyPr>
          <a:lstStyle/>
          <a:p>
            <a:pPr algn="just"/>
            <a:r>
              <a:rPr lang="en-US" sz="3200" smtClean="0">
                <a:latin typeface="Arial" pitchFamily="34" charset="0"/>
                <a:ea typeface="Arial-Rounded" pitchFamily="34" charset="0"/>
                <a:cs typeface="Arial" pitchFamily="34" charset="0"/>
              </a:rPr>
              <a:t>a. </a:t>
            </a:r>
            <a:r>
              <a:rPr lang="en-US" sz="3200" i="1" smtClean="0">
                <a:latin typeface="Arial" pitchFamily="34" charset="0"/>
                <a:ea typeface="Arial-Rounded" pitchFamily="34" charset="0"/>
                <a:cs typeface="Arial" pitchFamily="34" charset="0"/>
              </a:rPr>
              <a:t>inh </a:t>
            </a:r>
            <a:r>
              <a:rPr lang="en-US" sz="3200" smtClean="0">
                <a:latin typeface="Arial" pitchFamily="34" charset="0"/>
                <a:ea typeface="Arial-Rounded" pitchFamily="34" charset="0"/>
                <a:cs typeface="Arial" pitchFamily="34" charset="0"/>
              </a:rPr>
              <a:t>hay </a:t>
            </a:r>
            <a:r>
              <a:rPr lang="en-US" sz="3200" i="1" smtClean="0">
                <a:latin typeface="Arial" pitchFamily="34" charset="0"/>
                <a:ea typeface="Arial-Rounded" pitchFamily="34" charset="0"/>
                <a:cs typeface="Arial" pitchFamily="34" charset="0"/>
              </a:rPr>
              <a:t>uynh</a:t>
            </a:r>
            <a:endParaRPr lang="en-US" sz="3200">
              <a:latin typeface="Arial" pitchFamily="34" charset="0"/>
              <a:ea typeface="Arial-Rounded" pitchFamily="34" charset="0"/>
              <a:cs typeface="Arial" pitchFamily="34" charset="0"/>
            </a:endParaRPr>
          </a:p>
        </p:txBody>
      </p:sp>
      <p:sp>
        <p:nvSpPr>
          <p:cNvPr id="8" name="TextBox 7"/>
          <p:cNvSpPr txBox="1"/>
          <p:nvPr/>
        </p:nvSpPr>
        <p:spPr>
          <a:xfrm>
            <a:off x="668233" y="2672787"/>
            <a:ext cx="8298873" cy="584763"/>
          </a:xfrm>
          <a:prstGeom prst="rect">
            <a:avLst/>
          </a:prstGeom>
          <a:noFill/>
        </p:spPr>
        <p:txBody>
          <a:bodyPr wrap="square" lIns="91428" tIns="45714" rIns="91428" bIns="45714" rtlCol="0">
            <a:spAutoFit/>
          </a:bodyPr>
          <a:lstStyle/>
          <a:p>
            <a:pPr algn="just"/>
            <a:r>
              <a:rPr lang="en-US" sz="3200" smtClean="0">
                <a:latin typeface="Arial" pitchFamily="34" charset="0"/>
                <a:ea typeface="Arial-Rounded" pitchFamily="34" charset="0"/>
                <a:cs typeface="Arial" pitchFamily="34" charset="0"/>
              </a:rPr>
              <a:t>a. </a:t>
            </a:r>
            <a:r>
              <a:rPr lang="en-US" sz="3200" i="1" smtClean="0">
                <a:latin typeface="Arial" pitchFamily="34" charset="0"/>
                <a:ea typeface="Arial-Rounded" pitchFamily="34" charset="0"/>
                <a:cs typeface="Arial" pitchFamily="34" charset="0"/>
              </a:rPr>
              <a:t>oan </a:t>
            </a:r>
            <a:r>
              <a:rPr lang="en-US" sz="3200" smtClean="0">
                <a:latin typeface="Arial" pitchFamily="34" charset="0"/>
                <a:ea typeface="Arial-Rounded" pitchFamily="34" charset="0"/>
                <a:cs typeface="Arial" pitchFamily="34" charset="0"/>
              </a:rPr>
              <a:t>hay </a:t>
            </a:r>
            <a:r>
              <a:rPr lang="en-US" sz="3200" i="1" smtClean="0">
                <a:latin typeface="Arial" pitchFamily="34" charset="0"/>
                <a:ea typeface="Arial-Rounded" pitchFamily="34" charset="0"/>
                <a:cs typeface="Arial" pitchFamily="34" charset="0"/>
              </a:rPr>
              <a:t>oăn</a:t>
            </a:r>
            <a:endParaRPr lang="en-US" sz="3200">
              <a:latin typeface="Arial" pitchFamily="34" charset="0"/>
              <a:ea typeface="Arial-Rounded" pitchFamily="34" charset="0"/>
              <a:cs typeface="Arial" pitchFamily="34" charset="0"/>
            </a:endParaRPr>
          </a:p>
        </p:txBody>
      </p:sp>
      <p:sp>
        <p:nvSpPr>
          <p:cNvPr id="10" name="TextBox 9"/>
          <p:cNvSpPr txBox="1"/>
          <p:nvPr/>
        </p:nvSpPr>
        <p:spPr>
          <a:xfrm>
            <a:off x="768927" y="3486150"/>
            <a:ext cx="8298873" cy="584763"/>
          </a:xfrm>
          <a:prstGeom prst="rect">
            <a:avLst/>
          </a:prstGeom>
          <a:noFill/>
        </p:spPr>
        <p:txBody>
          <a:bodyPr wrap="square" lIns="91428" tIns="45714" rIns="91428" bIns="45714" rtlCol="0">
            <a:spAutoFit/>
          </a:bodyPr>
          <a:lstStyle/>
          <a:p>
            <a:pPr algn="just"/>
            <a:r>
              <a:rPr lang="en-US" sz="3200" smtClean="0">
                <a:latin typeface="Arial" pitchFamily="34" charset="0"/>
                <a:ea typeface="Arial-Rounded" pitchFamily="34" charset="0"/>
                <a:cs typeface="Arial" pitchFamily="34" charset="0"/>
              </a:rPr>
              <a:t>băn kh 		hân h	        h         thành</a:t>
            </a:r>
            <a:endParaRPr lang="en-US" sz="3200">
              <a:latin typeface="Arial" pitchFamily="34" charset="0"/>
              <a:ea typeface="Arial-Rounded" pitchFamily="34" charset="0"/>
              <a:cs typeface="Arial" pitchFamily="34" charset="0"/>
            </a:endParaRPr>
          </a:p>
        </p:txBody>
      </p:sp>
      <p:sp>
        <p:nvSpPr>
          <p:cNvPr id="11" name="Rectangle 10"/>
          <p:cNvSpPr/>
          <p:nvPr/>
        </p:nvSpPr>
        <p:spPr>
          <a:xfrm>
            <a:off x="2272257" y="1988240"/>
            <a:ext cx="343501" cy="34350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604607" y="3680450"/>
            <a:ext cx="312274" cy="31227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607283" y="3680450"/>
            <a:ext cx="312274" cy="31227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952009" y="1759936"/>
            <a:ext cx="949037" cy="584763"/>
          </a:xfrm>
          <a:prstGeom prst="rect">
            <a:avLst/>
          </a:prstGeom>
          <a:noFill/>
        </p:spPr>
        <p:txBody>
          <a:bodyPr wrap="square" lIns="91428" tIns="45714" rIns="91428" bIns="45714" rtlCol="0">
            <a:spAutoFit/>
          </a:bodyPr>
          <a:lstStyle/>
          <a:p>
            <a:pPr algn="just"/>
            <a:r>
              <a:rPr lang="en-US" sz="3200" smtClean="0">
                <a:latin typeface="Arial" pitchFamily="34" charset="0"/>
                <a:ea typeface="Arial-Rounded" pitchFamily="34" charset="0"/>
                <a:cs typeface="Arial" pitchFamily="34" charset="0"/>
              </a:rPr>
              <a:t>`</a:t>
            </a:r>
            <a:endParaRPr lang="en-US" sz="3200">
              <a:latin typeface="Arial" pitchFamily="34" charset="0"/>
              <a:ea typeface="Arial-Rounded" pitchFamily="34" charset="0"/>
              <a:cs typeface="Arial" pitchFamily="34" charset="0"/>
            </a:endParaRPr>
          </a:p>
        </p:txBody>
      </p:sp>
      <p:sp>
        <p:nvSpPr>
          <p:cNvPr id="26" name="TextBox 25"/>
          <p:cNvSpPr txBox="1"/>
          <p:nvPr/>
        </p:nvSpPr>
        <p:spPr>
          <a:xfrm>
            <a:off x="7935190" y="1754332"/>
            <a:ext cx="949037" cy="338542"/>
          </a:xfrm>
          <a:prstGeom prst="rect">
            <a:avLst/>
          </a:prstGeom>
          <a:noFill/>
        </p:spPr>
        <p:txBody>
          <a:bodyPr wrap="square" lIns="91428" tIns="45714" rIns="91428" bIns="45714" rtlCol="0">
            <a:spAutoFit/>
          </a:bodyPr>
          <a:lstStyle/>
          <a:p>
            <a:pPr algn="just"/>
            <a:r>
              <a:rPr lang="en-US" sz="1600" smtClean="0">
                <a:latin typeface="Arial" pitchFamily="34" charset="0"/>
                <a:ea typeface="Arial-Rounded" pitchFamily="34" charset="0"/>
                <a:cs typeface="Arial" pitchFamily="34" charset="0"/>
              </a:rPr>
              <a:t>~</a:t>
            </a:r>
            <a:endParaRPr lang="en-US" sz="1600">
              <a:latin typeface="Arial" pitchFamily="34" charset="0"/>
              <a:ea typeface="Arial-Rounded" pitchFamily="34" charset="0"/>
              <a:cs typeface="Arial" pitchFamily="34" charset="0"/>
            </a:endParaRPr>
          </a:p>
        </p:txBody>
      </p:sp>
      <p:sp>
        <p:nvSpPr>
          <p:cNvPr id="12" name="Rectangle 11"/>
          <p:cNvSpPr/>
          <p:nvPr/>
        </p:nvSpPr>
        <p:spPr>
          <a:xfrm>
            <a:off x="3805705" y="1988239"/>
            <a:ext cx="343501" cy="34350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055816" y="1957897"/>
            <a:ext cx="343501" cy="34350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095051" y="3641724"/>
            <a:ext cx="312274" cy="31227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00255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
                                        <p:tgtEl>
                                          <p:spTgt spid="17"/>
                                        </p:tgtEl>
                                      </p:cBhvr>
                                    </p:animEffect>
                                  </p:childTnLst>
                                </p:cTn>
                              </p:par>
                            </p:childTnLst>
                          </p:cTn>
                        </p:par>
                      </p:childTnLst>
                    </p:cTn>
                  </p:par>
                </p:childTnLst>
              </p:cTn>
              <p:nextCondLst>
                <p:cond evt="onClick" delay="0">
                  <p:tgtEl>
                    <p:spTgt spid="11"/>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2" presetClass="exit" presetSubtype="4" fill="hold" grpId="0" nodeType="clickEffect">
                                  <p:stCondLst>
                                    <p:cond delay="0"/>
                                  </p:stCondLst>
                                  <p:childTnLst>
                                    <p:anim calcmode="lin" valueType="num">
                                      <p:cBhvr additive="base">
                                        <p:cTn id="17" dur="500"/>
                                        <p:tgtEl>
                                          <p:spTgt spid="12"/>
                                        </p:tgtEl>
                                        <p:attrNameLst>
                                          <p:attrName>ppt_x</p:attrName>
                                        </p:attrNameLst>
                                      </p:cBhvr>
                                      <p:tavLst>
                                        <p:tav tm="0">
                                          <p:val>
                                            <p:strVal val="ppt_x"/>
                                          </p:val>
                                        </p:tav>
                                        <p:tav tm="100000">
                                          <p:val>
                                            <p:strVal val="ppt_x"/>
                                          </p:val>
                                        </p:tav>
                                      </p:tavLst>
                                    </p:anim>
                                    <p:anim calcmode="lin" valueType="num">
                                      <p:cBhvr additive="base">
                                        <p:cTn id="18" dur="500"/>
                                        <p:tgtEl>
                                          <p:spTgt spid="12"/>
                                        </p:tgtEl>
                                        <p:attrNameLst>
                                          <p:attrName>ppt_y</p:attrName>
                                        </p:attrNameLst>
                                      </p:cBhvr>
                                      <p:tavLst>
                                        <p:tav tm="0">
                                          <p:val>
                                            <p:strVal val="ppt_y"/>
                                          </p:val>
                                        </p:tav>
                                        <p:tav tm="100000">
                                          <p:val>
                                            <p:strVal val="1+ppt_h/2"/>
                                          </p:val>
                                        </p:tav>
                                      </p:tavLst>
                                    </p:anim>
                                    <p:set>
                                      <p:cBhvr>
                                        <p:cTn id="19" dur="1" fill="hold">
                                          <p:stCondLst>
                                            <p:cond delay="499"/>
                                          </p:stCondLst>
                                        </p:cTn>
                                        <p:tgtEl>
                                          <p:spTgt spid="12"/>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
                                        <p:tgtEl>
                                          <p:spTgt spid="18"/>
                                        </p:tgtEl>
                                      </p:cBhvr>
                                    </p:animEffect>
                                  </p:child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13"/>
                    </p:tgtEl>
                  </p:cond>
                </p:stCondLst>
                <p:endSync evt="end" delay="0">
                  <p:rtn val="all"/>
                </p:endSync>
                <p:childTnLst>
                  <p:par>
                    <p:cTn id="25" fill="hold">
                      <p:stCondLst>
                        <p:cond delay="0"/>
                      </p:stCondLst>
                      <p:childTnLst>
                        <p:par>
                          <p:cTn id="26" fill="hold">
                            <p:stCondLst>
                              <p:cond delay="0"/>
                            </p:stCondLst>
                            <p:childTnLst>
                              <p:par>
                                <p:cTn id="27" presetID="2" presetClass="exit" presetSubtype="4" fill="hold" grpId="0" nodeType="clickEffect">
                                  <p:stCondLst>
                                    <p:cond delay="0"/>
                                  </p:stCondLst>
                                  <p:childTnLst>
                                    <p:anim calcmode="lin" valueType="num">
                                      <p:cBhvr additive="base">
                                        <p:cTn id="28" dur="500"/>
                                        <p:tgtEl>
                                          <p:spTgt spid="13"/>
                                        </p:tgtEl>
                                        <p:attrNameLst>
                                          <p:attrName>ppt_x</p:attrName>
                                        </p:attrNameLst>
                                      </p:cBhvr>
                                      <p:tavLst>
                                        <p:tav tm="0">
                                          <p:val>
                                            <p:strVal val="ppt_x"/>
                                          </p:val>
                                        </p:tav>
                                        <p:tav tm="100000">
                                          <p:val>
                                            <p:strVal val="ppt_x"/>
                                          </p:val>
                                        </p:tav>
                                      </p:tavLst>
                                    </p:anim>
                                    <p:anim calcmode="lin" valueType="num">
                                      <p:cBhvr additive="base">
                                        <p:cTn id="29" dur="500"/>
                                        <p:tgtEl>
                                          <p:spTgt spid="13"/>
                                        </p:tgtEl>
                                        <p:attrNameLst>
                                          <p:attrName>ppt_y</p:attrName>
                                        </p:attrNameLst>
                                      </p:cBhvr>
                                      <p:tavLst>
                                        <p:tav tm="0">
                                          <p:val>
                                            <p:strVal val="ppt_y"/>
                                          </p:val>
                                        </p:tav>
                                        <p:tav tm="100000">
                                          <p:val>
                                            <p:strVal val="1+ppt_h/2"/>
                                          </p:val>
                                        </p:tav>
                                      </p:tavLst>
                                    </p:anim>
                                    <p:set>
                                      <p:cBhvr>
                                        <p:cTn id="30" dur="1" fill="hold">
                                          <p:stCondLst>
                                            <p:cond delay="499"/>
                                          </p:stCondLst>
                                        </p:cTn>
                                        <p:tgtEl>
                                          <p:spTgt spid="13"/>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
                                        <p:tgtEl>
                                          <p:spTgt spid="19"/>
                                        </p:tgtEl>
                                      </p:cBhvr>
                                    </p:animEffect>
                                  </p:childTnLst>
                                </p:cTn>
                              </p:par>
                            </p:childTnLst>
                          </p:cTn>
                        </p:par>
                      </p:childTnLst>
                    </p:cTn>
                  </p:par>
                </p:childTnLst>
              </p:cTn>
              <p:nextCondLst>
                <p:cond evt="onClick" delay="0">
                  <p:tgtEl>
                    <p:spTgt spid="13"/>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2" presetClass="exit" presetSubtype="4" fill="hold" grpId="0" nodeType="clickEffect">
                                  <p:stCondLst>
                                    <p:cond delay="0"/>
                                  </p:stCondLst>
                                  <p:childTnLst>
                                    <p:anim calcmode="lin" valueType="num">
                                      <p:cBhvr additive="base">
                                        <p:cTn id="39" dur="500"/>
                                        <p:tgtEl>
                                          <p:spTgt spid="14"/>
                                        </p:tgtEl>
                                        <p:attrNameLst>
                                          <p:attrName>ppt_x</p:attrName>
                                        </p:attrNameLst>
                                      </p:cBhvr>
                                      <p:tavLst>
                                        <p:tav tm="0">
                                          <p:val>
                                            <p:strVal val="ppt_x"/>
                                          </p:val>
                                        </p:tav>
                                        <p:tav tm="100000">
                                          <p:val>
                                            <p:strVal val="ppt_x"/>
                                          </p:val>
                                        </p:tav>
                                      </p:tavLst>
                                    </p:anim>
                                    <p:anim calcmode="lin" valueType="num">
                                      <p:cBhvr additive="base">
                                        <p:cTn id="40" dur="500"/>
                                        <p:tgtEl>
                                          <p:spTgt spid="14"/>
                                        </p:tgtEl>
                                        <p:attrNameLst>
                                          <p:attrName>ppt_y</p:attrName>
                                        </p:attrNameLst>
                                      </p:cBhvr>
                                      <p:tavLst>
                                        <p:tav tm="0">
                                          <p:val>
                                            <p:strVal val="ppt_y"/>
                                          </p:val>
                                        </p:tav>
                                        <p:tav tm="100000">
                                          <p:val>
                                            <p:strVal val="1+ppt_h/2"/>
                                          </p:val>
                                        </p:tav>
                                      </p:tavLst>
                                    </p:anim>
                                    <p:set>
                                      <p:cBhvr>
                                        <p:cTn id="41" dur="1" fill="hold">
                                          <p:stCondLst>
                                            <p:cond delay="499"/>
                                          </p:stCondLst>
                                        </p:cTn>
                                        <p:tgtEl>
                                          <p:spTgt spid="14"/>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
                                        <p:tgtEl>
                                          <p:spTgt spid="24"/>
                                        </p:tgtEl>
                                      </p:cBhvr>
                                    </p:animEffec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5"/>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0" nodeType="clickEffect">
                                  <p:stCondLst>
                                    <p:cond delay="0"/>
                                  </p:stCondLst>
                                  <p:childTnLst>
                                    <p:anim calcmode="lin" valueType="num">
                                      <p:cBhvr additive="base">
                                        <p:cTn id="50" dur="500"/>
                                        <p:tgtEl>
                                          <p:spTgt spid="15"/>
                                        </p:tgtEl>
                                        <p:attrNameLst>
                                          <p:attrName>ppt_x</p:attrName>
                                        </p:attrNameLst>
                                      </p:cBhvr>
                                      <p:tavLst>
                                        <p:tav tm="0">
                                          <p:val>
                                            <p:strVal val="ppt_x"/>
                                          </p:val>
                                        </p:tav>
                                        <p:tav tm="100000">
                                          <p:val>
                                            <p:strVal val="ppt_x"/>
                                          </p:val>
                                        </p:tav>
                                      </p:tavLst>
                                    </p:anim>
                                    <p:anim calcmode="lin" valueType="num">
                                      <p:cBhvr additive="base">
                                        <p:cTn id="51" dur="500"/>
                                        <p:tgtEl>
                                          <p:spTgt spid="15"/>
                                        </p:tgtEl>
                                        <p:attrNameLst>
                                          <p:attrName>ppt_y</p:attrName>
                                        </p:attrNameLst>
                                      </p:cBhvr>
                                      <p:tavLst>
                                        <p:tav tm="0">
                                          <p:val>
                                            <p:strVal val="ppt_y"/>
                                          </p:val>
                                        </p:tav>
                                        <p:tav tm="100000">
                                          <p:val>
                                            <p:strVal val="1+ppt_h/2"/>
                                          </p:val>
                                        </p:tav>
                                      </p:tavLst>
                                    </p:anim>
                                    <p:set>
                                      <p:cBhvr>
                                        <p:cTn id="52" dur="1" fill="hold">
                                          <p:stCondLst>
                                            <p:cond delay="499"/>
                                          </p:stCondLst>
                                        </p:cTn>
                                        <p:tgtEl>
                                          <p:spTgt spid="15"/>
                                        </p:tgtEl>
                                        <p:attrNameLst>
                                          <p:attrName>style.visibility</p:attrName>
                                        </p:attrNameLst>
                                      </p:cBhvr>
                                      <p:to>
                                        <p:strVal val="hidden"/>
                                      </p:to>
                                    </p:se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
                                        <p:tgtEl>
                                          <p:spTgt spid="23"/>
                                        </p:tgtEl>
                                      </p:cBhvr>
                                    </p:animEffec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 presetClass="exit" presetSubtype="4" fill="hold" grpId="0" nodeType="clickEffect">
                                  <p:stCondLst>
                                    <p:cond delay="0"/>
                                  </p:stCondLst>
                                  <p:childTnLst>
                                    <p:anim calcmode="lin" valueType="num">
                                      <p:cBhvr additive="base">
                                        <p:cTn id="61" dur="500"/>
                                        <p:tgtEl>
                                          <p:spTgt spid="16"/>
                                        </p:tgtEl>
                                        <p:attrNameLst>
                                          <p:attrName>ppt_x</p:attrName>
                                        </p:attrNameLst>
                                      </p:cBhvr>
                                      <p:tavLst>
                                        <p:tav tm="0">
                                          <p:val>
                                            <p:strVal val="ppt_x"/>
                                          </p:val>
                                        </p:tav>
                                        <p:tav tm="100000">
                                          <p:val>
                                            <p:strVal val="ppt_x"/>
                                          </p:val>
                                        </p:tav>
                                      </p:tavLst>
                                    </p:anim>
                                    <p:anim calcmode="lin" valueType="num">
                                      <p:cBhvr additive="base">
                                        <p:cTn id="62" dur="500"/>
                                        <p:tgtEl>
                                          <p:spTgt spid="16"/>
                                        </p:tgtEl>
                                        <p:attrNameLst>
                                          <p:attrName>ppt_y</p:attrName>
                                        </p:attrNameLst>
                                      </p:cBhvr>
                                      <p:tavLst>
                                        <p:tav tm="0">
                                          <p:val>
                                            <p:strVal val="ppt_y"/>
                                          </p:val>
                                        </p:tav>
                                        <p:tav tm="100000">
                                          <p:val>
                                            <p:strVal val="1+ppt_h/2"/>
                                          </p:val>
                                        </p:tav>
                                      </p:tavLst>
                                    </p:anim>
                                    <p:set>
                                      <p:cBhvr>
                                        <p:cTn id="63" dur="1" fill="hold">
                                          <p:stCondLst>
                                            <p:cond delay="499"/>
                                          </p:stCondLst>
                                        </p:cTn>
                                        <p:tgtEl>
                                          <p:spTgt spid="16"/>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
                                        <p:tgtEl>
                                          <p:spTgt spid="20"/>
                                        </p:tgtEl>
                                      </p:cBhvr>
                                    </p:animEffect>
                                  </p:childTnLst>
                                </p:cTn>
                              </p:par>
                            </p:childTnLst>
                          </p:cTn>
                        </p:par>
                      </p:childTnLst>
                    </p:cTn>
                  </p:par>
                </p:childTnLst>
              </p:cTn>
              <p:nextCondLst>
                <p:cond evt="onClick" delay="0">
                  <p:tgtEl>
                    <p:spTgt spid="16"/>
                  </p:tgtEl>
                </p:cond>
              </p:nextCondLst>
            </p:seq>
          </p:childTnLst>
        </p:cTn>
      </p:par>
    </p:tnLst>
    <p:bldLst>
      <p:bldP spid="24" grpId="0"/>
      <p:bldP spid="23" grpId="0"/>
      <p:bldP spid="20" grpId="0"/>
      <p:bldP spid="19" grpId="0"/>
      <p:bldP spid="18" grpId="0"/>
      <p:bldP spid="17" grpId="0"/>
      <p:bldP spid="11" grpId="0" animBg="1"/>
      <p:bldP spid="14" grpId="0" animBg="1"/>
      <p:bldP spid="15" grpId="0" animBg="1"/>
      <p:bldP spid="12" grpId="0" animBg="1"/>
      <p:bldP spid="13"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1251</TotalTime>
  <Words>551</Words>
  <Application>Microsoft Office PowerPoint</Application>
  <PresentationFormat>On-screen Show (16:9)</PresentationFormat>
  <Paragraphs>119</Paragraphs>
  <Slides>12</Slides>
  <Notes>6</Notes>
  <HiddenSlides>0</HiddenSlides>
  <MMClips>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Mời thầy cô tham gia nhóm chia sẻ tài liệu: https://www.facebook.com/groups/443096903751589 Zalo: 0916604268  Nếu phát hiện lỗi sai nào, phiền thầy cô chụp ảnh và báo lại giúp em nhé! Trân trọng!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221</cp:revision>
  <dcterms:created xsi:type="dcterms:W3CDTF">2020-12-08T15:48:47Z</dcterms:created>
  <dcterms:modified xsi:type="dcterms:W3CDTF">2021-05-03T03:05:21Z</dcterms:modified>
</cp:coreProperties>
</file>